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8" r:id="rId4"/>
    <p:sldId id="292" r:id="rId5"/>
    <p:sldId id="289" r:id="rId6"/>
    <p:sldId id="280" r:id="rId7"/>
    <p:sldId id="286" r:id="rId8"/>
    <p:sldId id="284" r:id="rId9"/>
    <p:sldId id="290" r:id="rId10"/>
    <p:sldId id="287" r:id="rId11"/>
    <p:sldId id="291" r:id="rId12"/>
    <p:sldId id="278" r:id="rId13"/>
    <p:sldId id="288" r:id="rId14"/>
    <p:sldId id="274" r:id="rId15"/>
    <p:sldId id="279" r:id="rId16"/>
    <p:sldId id="267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etta Karitsioti" initials="NK" lastIdx="9" clrIdx="0">
    <p:extLst>
      <p:ext uri="{19B8F6BF-5375-455C-9EA6-DF929625EA0E}">
        <p15:presenceInfo xmlns:p15="http://schemas.microsoft.com/office/powerpoint/2012/main" userId="Nikoletta Karitsio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1FA"/>
    <a:srgbClr val="1755A6"/>
    <a:srgbClr val="2C85C6"/>
    <a:srgbClr val="E6C9E1"/>
    <a:srgbClr val="939598"/>
    <a:srgbClr val="C6C6C6"/>
    <a:srgbClr val="A09F92"/>
    <a:srgbClr val="1B9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24379-D7E6-4CE2-8A5C-C2ACCC823BAB}" type="datetimeFigureOut">
              <a:rPr lang="el-GR" smtClean="0"/>
              <a:t>11/6/2020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8DCA2-7C5D-4F4C-8EB4-7888893EE3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152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D98BAB-57D1-4225-B661-D310854FBE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5316" y="3298825"/>
            <a:ext cx="10058400" cy="8544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/>
              <a:t>Title of presentation</a:t>
            </a:r>
            <a:endParaRPr lang="el-GR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330CCE7-26EE-4AD4-8C9A-7192526B8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5316" y="4399808"/>
            <a:ext cx="10058400" cy="10353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Presenter’s full name, organization, affiliation (2 lines max)</a:t>
            </a:r>
          </a:p>
        </p:txBody>
      </p:sp>
    </p:spTree>
    <p:extLst>
      <p:ext uri="{BB962C8B-B14F-4D97-AF65-F5344CB8AC3E}">
        <p14:creationId xmlns:p14="http://schemas.microsoft.com/office/powerpoint/2010/main" val="427071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3AADB-7232-4B0C-9C06-FA48BEF2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11/6/2020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61AB7-DCD2-458E-83B5-6B7888C3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B19D8-6742-4941-A0B7-9846CD8E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59E45A-DF27-4E9F-A2A3-450B466A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13"/>
            <a:ext cx="10515600" cy="904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B9B1F7F6-F034-4A09-9554-617F458A5E3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974849"/>
            <a:ext cx="4572000" cy="4178123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AE009-3895-47CC-906D-C88DF31194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81800" y="1974850"/>
            <a:ext cx="4572000" cy="417812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sz="1800"/>
            </a:lvl1pPr>
            <a:lvl2pPr marL="742950" indent="-285750">
              <a:buClr>
                <a:schemeClr val="accent5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 sz="1600"/>
            </a:lvl3pPr>
            <a:lvl4pPr marL="16002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517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E8F9E-3A18-48F0-B483-946B3D9E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0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9F638-3A05-4B87-9FB5-8D061BAB9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3EE7C-B29D-4CEC-A122-55619D7A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6C2E-E47E-4150-AC20-71309BC80C85}" type="datetime1">
              <a:rPr lang="el-GR" smtClean="0"/>
              <a:t>11/6/2020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FD138-AD70-43EC-9F3D-1576A6F1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EDF7A-61FA-4CE3-AA7B-F982C44F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808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630D98-688D-48B4-AE07-C56CA433F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99619" y="769121"/>
            <a:ext cx="2654181" cy="540784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36173-6DA3-4783-8214-07C05B8B2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2030" y="769121"/>
            <a:ext cx="7820470" cy="540784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BE1D8-3A74-40AF-B1EB-3C5AE0C8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CA75-9504-46D1-A160-19E076AEDF11}" type="datetime1">
              <a:rPr lang="el-GR" smtClean="0"/>
              <a:t>11/6/2020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1952-A0AA-4EB3-A8E7-B6F792A4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EB16A-CDD9-466D-B09A-BF8195D8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265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BD60C-898D-4EAA-B813-3BC36D43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11/6/2020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1F55B-2087-4BFD-8D60-4633B91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5F30A-4957-4EC1-8D7F-69ADE1F0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CBF60C-1F67-47B0-B755-494CC64A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23" y="683664"/>
            <a:ext cx="10515600" cy="90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5A181776-3954-4B33-B9DA-F81841AA229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63600" y="2076450"/>
            <a:ext cx="10490200" cy="3563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527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8330B3-E25B-41E9-9F5F-EBCF55A29E20}"/>
              </a:ext>
            </a:extLst>
          </p:cNvPr>
          <p:cNvSpPr/>
          <p:nvPr userDrawn="1"/>
        </p:nvSpPr>
        <p:spPr>
          <a:xfrm>
            <a:off x="3720269" y="2837204"/>
            <a:ext cx="4751462" cy="888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you!</a:t>
            </a:r>
            <a:endParaRPr lang="el-GR" sz="3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BA0473-BAAF-49F1-99FC-846D15BF2249}"/>
              </a:ext>
            </a:extLst>
          </p:cNvPr>
          <p:cNvCxnSpPr/>
          <p:nvPr userDrawn="1"/>
        </p:nvCxnSpPr>
        <p:spPr>
          <a:xfrm>
            <a:off x="4510755" y="2837204"/>
            <a:ext cx="317049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FDD8D-8E50-4855-9726-6D828F49EC71}"/>
              </a:ext>
            </a:extLst>
          </p:cNvPr>
          <p:cNvCxnSpPr/>
          <p:nvPr userDrawn="1"/>
        </p:nvCxnSpPr>
        <p:spPr>
          <a:xfrm>
            <a:off x="4510755" y="3725966"/>
            <a:ext cx="317049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9D47CBF-D8E7-4B7D-A354-C29F91D1A9C7}"/>
              </a:ext>
            </a:extLst>
          </p:cNvPr>
          <p:cNvSpPr/>
          <p:nvPr userDrawn="1"/>
        </p:nvSpPr>
        <p:spPr>
          <a:xfrm>
            <a:off x="3720269" y="3725966"/>
            <a:ext cx="4751462" cy="888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Any questions?</a:t>
            </a:r>
            <a:endParaRPr lang="el-GR" sz="2400" i="1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2DE7AFA-8784-4444-8F8B-535663FF9F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05311" y="4435963"/>
            <a:ext cx="1538288" cy="146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Partner logo</a:t>
            </a:r>
            <a:endParaRPr lang="el-GR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52F9B4-B319-4506-8597-FCCC605D78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2988" y="4435475"/>
            <a:ext cx="2998787" cy="146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20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7A06-54A0-4E35-A6B2-EA9DD363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13"/>
            <a:ext cx="10515600" cy="904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BAE3C-8525-40A7-B7CB-C0C1E517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sz="2000"/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E3917-7E84-4832-8594-FBF03C15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11/6/2020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893E1-875D-418F-90DA-5AAE92E5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DF151E-BF27-40D5-8758-7636B37A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77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B2D1-7145-4C6E-9D9E-76BAE8E9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88" y="692209"/>
            <a:ext cx="10516312" cy="90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12500-F20B-42CA-B45E-6250F26AD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11/6/2020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533FD-C38E-448B-917B-E0C7B0F1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03821-3567-4BB4-89E1-311CBE42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0145E5-CCF4-4906-AA40-757AD0107C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488" y="1847318"/>
            <a:ext cx="10515600" cy="43524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sz="2000"/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665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2D661-940C-42DA-B0D9-831183F2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11/6/2020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7BFCB-7825-40C9-BF20-53836CFB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B9759-AC1A-4501-82FA-4AC69D06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B10D19-7432-4697-8A03-AB931928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88" y="692209"/>
            <a:ext cx="10516312" cy="90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3FA814-E661-4FFA-A205-B75078E3E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488" y="1847318"/>
            <a:ext cx="10515600" cy="43524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Wingdings" panose="05000000000000000000" pitchFamily="2" charset="2"/>
              <a:buNone/>
              <a:defRPr sz="2000"/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 sz="1600"/>
            </a:lvl3pPr>
            <a:lvl4pPr>
              <a:buClr>
                <a:schemeClr val="accent5"/>
              </a:buClr>
              <a:defRPr sz="14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Body text</a:t>
            </a:r>
          </a:p>
          <a:p>
            <a:pPr lvl="3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77713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8080D-C1AF-4C20-843D-594025CE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0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465F8-E467-4E08-99E6-6DBDB0DF8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sz="2000"/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1E94D-035E-4A26-BACE-071E7AD6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AC25-53DD-4286-89F0-45B56EB9FE07}" type="datetime1">
              <a:rPr lang="el-GR" smtClean="0"/>
              <a:t>11/6/2020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D050D-10BF-435F-B0B5-B4859926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7F5B3-A3C9-4242-8462-1DE0E498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28D6BE-17D9-4484-B816-A091F263B50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sz="2000"/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2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4221-6768-44D0-AFA6-C25BABF7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0576"/>
            <a:ext cx="10515600" cy="90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FDAEA-CF41-44BC-A8F5-7A1C9AAA0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DBF9F-C6B4-40EB-A0EA-64301BA5C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sz="2000"/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A5AE7-8B8B-49B1-AA0E-9E051BB04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B0956-B92B-4C1D-A604-1A5DEE660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chemeClr val="accent5"/>
              </a:buCl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buClr>
                <a:schemeClr val="accent5"/>
              </a:buClr>
              <a:def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  <a:endParaRPr lang="el-GR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CAEE74-FBF1-4437-81DA-404CAF0D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ADE4-501E-45C9-9128-A19FAFFD1651}" type="datetime1">
              <a:rPr lang="el-GR" smtClean="0"/>
              <a:t>11/6/2020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F100F-3B8E-462F-8BA3-D87C5EF1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C9BA90-8BB5-4872-B465-E594F4CC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89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565E-185B-454C-8CBA-A7CC7F74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23" y="683664"/>
            <a:ext cx="10515600" cy="90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2C7FE-2FC9-468F-8530-7DBE7F79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7812-08F6-480A-9E2D-A6DFCDBB0CB6}" type="datetime1">
              <a:rPr lang="el-GR" smtClean="0"/>
              <a:t>11/6/2020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A4043-6645-41E8-A8B4-C76C3796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9C43-E313-4D3B-9119-5C75B077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515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A59CB-47DF-4829-8CEC-1BEA99FC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11/6/2020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68B84-A35A-481D-BC1F-D2DBD692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2039B-CB90-45D7-939B-2F99F18B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3DECC9-70A2-49D8-A0BF-A1844C4F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13"/>
            <a:ext cx="10515600" cy="904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B1B51A-7D49-43E5-B052-F75EB15385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1376" y="1990725"/>
            <a:ext cx="4192424" cy="4081062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774FD5-38F0-4C1C-9B55-7B8EFAFA54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82788"/>
            <a:ext cx="5527675" cy="408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06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4AEF75-271E-4EDA-B4AA-55EFE412D14C}"/>
              </a:ext>
            </a:extLst>
          </p:cNvPr>
          <p:cNvSpPr/>
          <p:nvPr userDrawn="1"/>
        </p:nvSpPr>
        <p:spPr>
          <a:xfrm>
            <a:off x="1794617" y="6033332"/>
            <a:ext cx="4982197" cy="6238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200" dirty="0"/>
              <a:t>This project has received funding from the European Union’s Horizon 2020 research and innovation </a:t>
            </a:r>
            <a:r>
              <a:rPr lang="en-US" sz="1200" dirty="0" err="1"/>
              <a:t>programme</a:t>
            </a:r>
            <a:r>
              <a:rPr lang="en-US" sz="1200" dirty="0"/>
              <a:t> under grant agreement No 824309</a:t>
            </a:r>
            <a:r>
              <a:rPr lang="en-US" sz="1600" dirty="0"/>
              <a:t>.</a:t>
            </a:r>
            <a:endParaRPr lang="el-GR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94992-B086-40F8-AD2E-8F5DBC2BE9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57" y="811850"/>
            <a:ext cx="8300678" cy="2151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2D7037-2974-48B7-B81C-76223F31F0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90" y="6074301"/>
            <a:ext cx="810827" cy="5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20553-5DFE-4BA0-9D84-6FE0BF34C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751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DD84-23CC-4B84-9E3B-D8B35D79B798}" type="datetime1">
              <a:rPr lang="el-GR" smtClean="0"/>
              <a:t>11/6/2020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EC9B7-EB7C-4E14-BAAC-84AF6CC2C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Event/venue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46AB2-6CA7-4B6D-936A-F83B7DFFF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0BBAD-2605-42BA-A5CC-4BB52A94E1D5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D1BEE-F0DA-474C-ABE9-9BD90A659D76}"/>
              </a:ext>
            </a:extLst>
          </p:cNvPr>
          <p:cNvSpPr/>
          <p:nvPr userDrawn="1"/>
        </p:nvSpPr>
        <p:spPr>
          <a:xfrm>
            <a:off x="3349951" y="0"/>
            <a:ext cx="8842049" cy="5469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746E6-B936-47A7-8460-3AAFCDB7034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7" y="0"/>
            <a:ext cx="2743199" cy="7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3" r:id="rId3"/>
    <p:sldLayoutId id="2147483664" r:id="rId4"/>
    <p:sldLayoutId id="2147483665" r:id="rId5"/>
    <p:sldLayoutId id="2147483666" r:id="rId6"/>
    <p:sldLayoutId id="2147483685" r:id="rId7"/>
    <p:sldLayoutId id="2147483675" r:id="rId8"/>
    <p:sldLayoutId id="2147483670" r:id="rId9"/>
    <p:sldLayoutId id="2147483671" r:id="rId10"/>
    <p:sldLayoutId id="214748367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dstart-project.eu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gif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info@headstart-project.eu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headstart-project.e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witter.com/HEADSTART_EU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lists.iccs.gr/wws/subscribe/headstart-new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20FFC-6B83-489E-ACE1-87A77F939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HARMONISED EUROPEAN SOLUTIONS </a:t>
            </a:r>
          </a:p>
          <a:p>
            <a:r>
              <a:rPr lang="en-US" sz="2800" dirty="0"/>
              <a:t>FOR TESTING AUTOMATED ROAD TRANSPORT</a:t>
            </a:r>
            <a:endParaRPr lang="el-GR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F6AC1-4DCD-4368-9556-4C7BA3444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395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6D63-7A9C-414F-B647-31DFF048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79" y="683664"/>
            <a:ext cx="10641744" cy="903600"/>
          </a:xfrm>
        </p:spPr>
        <p:txBody>
          <a:bodyPr/>
          <a:lstStyle/>
          <a:p>
            <a:r>
              <a:rPr lang="en-US" dirty="0"/>
              <a:t>Expected Technical Results up to M12</a:t>
            </a:r>
            <a:endParaRPr lang="el-G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3E0AC-0181-404F-AC1E-68E27764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7812-08F6-480A-9E2D-A6DFCDBB0CB6}" type="datetime1">
              <a:rPr lang="el-GR" smtClean="0"/>
              <a:t>11/6/2020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D184E-8886-4761-B4DB-AFA16DE2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E9869-D7FD-4FBD-9943-F4BEDE4E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10</a:t>
            </a:fld>
            <a:endParaRPr lang="el-GR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F945297-9327-4099-9C11-B70D12EC7E67}"/>
              </a:ext>
            </a:extLst>
          </p:cNvPr>
          <p:cNvSpPr txBox="1">
            <a:spLocks/>
          </p:cNvSpPr>
          <p:nvPr/>
        </p:nvSpPr>
        <p:spPr>
          <a:xfrm>
            <a:off x="769249" y="1437885"/>
            <a:ext cx="10515600" cy="4352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List of </a:t>
            </a:r>
            <a:r>
              <a:rPr lang="en-US" b="1" dirty="0"/>
              <a:t>Deliverables</a:t>
            </a:r>
            <a:r>
              <a:rPr lang="en-US" dirty="0"/>
              <a:t> M1 – M12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  <p:graphicFrame>
        <p:nvGraphicFramePr>
          <p:cNvPr id="8" name="Table Placeholder 9">
            <a:extLst>
              <a:ext uri="{FF2B5EF4-FFF2-40B4-BE49-F238E27FC236}">
                <a16:creationId xmlns:a16="http://schemas.microsoft.com/office/drawing/2014/main" id="{E08F49E2-D3D2-4838-AA6A-4CCF5178D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810898"/>
              </p:ext>
            </p:extLst>
          </p:nvPr>
        </p:nvGraphicFramePr>
        <p:xfrm>
          <a:off x="850900" y="2089969"/>
          <a:ext cx="10599571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003">
                  <a:extLst>
                    <a:ext uri="{9D8B030D-6E8A-4147-A177-3AD203B41FA5}">
                      <a16:colId xmlns:a16="http://schemas.microsoft.com/office/drawing/2014/main" val="1400935718"/>
                    </a:ext>
                  </a:extLst>
                </a:gridCol>
                <a:gridCol w="4205204">
                  <a:extLst>
                    <a:ext uri="{9D8B030D-6E8A-4147-A177-3AD203B41FA5}">
                      <a16:colId xmlns:a16="http://schemas.microsoft.com/office/drawing/2014/main" val="94094636"/>
                    </a:ext>
                  </a:extLst>
                </a:gridCol>
                <a:gridCol w="1825294">
                  <a:extLst>
                    <a:ext uri="{9D8B030D-6E8A-4147-A177-3AD203B41FA5}">
                      <a16:colId xmlns:a16="http://schemas.microsoft.com/office/drawing/2014/main" val="288787549"/>
                    </a:ext>
                  </a:extLst>
                </a:gridCol>
                <a:gridCol w="981787">
                  <a:extLst>
                    <a:ext uri="{9D8B030D-6E8A-4147-A177-3AD203B41FA5}">
                      <a16:colId xmlns:a16="http://schemas.microsoft.com/office/drawing/2014/main" val="1474486318"/>
                    </a:ext>
                  </a:extLst>
                </a:gridCol>
                <a:gridCol w="1368970">
                  <a:extLst>
                    <a:ext uri="{9D8B030D-6E8A-4147-A177-3AD203B41FA5}">
                      <a16:colId xmlns:a16="http://schemas.microsoft.com/office/drawing/2014/main" val="4274871278"/>
                    </a:ext>
                  </a:extLst>
                </a:gridCol>
                <a:gridCol w="1284313">
                  <a:extLst>
                    <a:ext uri="{9D8B030D-6E8A-4147-A177-3AD203B41FA5}">
                      <a16:colId xmlns:a16="http://schemas.microsoft.com/office/drawing/2014/main" val="2472942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Del.</a:t>
                      </a:r>
                    </a:p>
                    <a:p>
                      <a:pPr algn="ctr"/>
                      <a:r>
                        <a:rPr lang="en-US" sz="2000" dirty="0"/>
                        <a:t>No.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Deliverable Title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Lead Beneficiary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Due Date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Rev1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Rev2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09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D1.1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State of innovation of existing initiatives and gap analysis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IKA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TNO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TNO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50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D1.2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Stakeholders and user group needs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VEDECOM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IDI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ERTICO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28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D1.3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Technical and functional requirements for KETs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SAFER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M9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VICOMTECH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IVECO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341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D1.4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Functional requirements of selected use cases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SAFER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M9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VIF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ika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55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D2.1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Common methodology for test, validation and certification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IKA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M12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BASt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RDW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39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66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9F63-B06B-48AB-96F9-4548CF3D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Impact</a:t>
            </a:r>
            <a:endParaRPr lang="el-GR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4BA4A-BEC3-4B02-9275-DA2B256FD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ADE4-501E-45C9-9128-A19FAFFD1651}" type="datetime1">
              <a:rPr lang="el-GR" smtClean="0"/>
              <a:t>11/6/2020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8AFA0E-3B58-4411-BB29-6480A6CB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83890-E8A8-479C-997B-6664F91B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11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379199" y="2002133"/>
            <a:ext cx="3473496" cy="38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2000" b="1" dirty="0"/>
              <a:t>Testing and validation</a:t>
            </a:r>
          </a:p>
          <a:p>
            <a:pPr marL="628650" lvl="1" indent="-17145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End users:  OEMs, Tier1, tools providers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2000" b="1" dirty="0"/>
              <a:t>Assessment (Consumer Testing)</a:t>
            </a:r>
          </a:p>
          <a:p>
            <a:pPr marL="628650" lvl="1" indent="-17145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End users: Euro NCAP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2000" b="1" dirty="0"/>
              <a:t>Certification (type approval)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End users: Type approval authorities &amp; Technical services</a:t>
            </a:r>
            <a:endParaRPr lang="el-G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B38D7-3B27-4009-9169-C2C99B54D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9" y="2119696"/>
            <a:ext cx="7900731" cy="33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9F736-3ECE-4503-B75B-0DCDC4E4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Cooperate with HEADSTART project</a:t>
            </a:r>
            <a:endParaRPr lang="el-G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FD452C-A1C7-4948-BC71-061252D3CA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EXPERT GROUP PARTICIPATION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Join as associated partner and our expert group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Join the discussion group of your interest: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Cyber-security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Communications (V2X)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Positioning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Scenario selection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Consumer testing (NCAP)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Type approval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Provide needs and requirements and evaluate project (intermediate) results</a:t>
            </a:r>
          </a:p>
          <a:p>
            <a:pPr algn="ctr">
              <a:lnSpc>
                <a:spcPct val="150000"/>
              </a:lnSpc>
            </a:pPr>
            <a:endParaRPr lang="el-GR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B9265-AC0D-465C-BD63-6797CC68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12</a:t>
            </a:fld>
            <a:endParaRPr lang="el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F64FD5-2072-4154-B184-E97BE74F8DA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JOINT TESTING ACTION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Joint cooperation between both projects for testing validation and certification purposes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Align your project with the harmonized methodology and tools developed within HEADSTART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Become one of our use cases!</a:t>
            </a:r>
          </a:p>
          <a:p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2357CE-5642-4F80-99D2-8DF36DCCA992}"/>
              </a:ext>
            </a:extLst>
          </p:cNvPr>
          <p:cNvSpPr/>
          <p:nvPr/>
        </p:nvSpPr>
        <p:spPr>
          <a:xfrm>
            <a:off x="6451758" y="4821611"/>
            <a:ext cx="4622487" cy="120032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Please let us know about your interest and join our distribution list.</a:t>
            </a:r>
          </a:p>
          <a:p>
            <a:r>
              <a:rPr lang="es-ES" dirty="0" err="1"/>
              <a:t>Website</a:t>
            </a:r>
            <a:r>
              <a:rPr lang="es-ES" dirty="0"/>
              <a:t>: </a:t>
            </a:r>
            <a:r>
              <a:rPr lang="es-ES" dirty="0">
                <a:hlinkClick r:id="rId2"/>
              </a:rPr>
              <a:t>www.headstart-project.eu</a:t>
            </a:r>
            <a:endParaRPr lang="es-ES" dirty="0"/>
          </a:p>
          <a:p>
            <a:r>
              <a:rPr lang="es-ES" dirty="0" err="1"/>
              <a:t>Contact</a:t>
            </a:r>
            <a:r>
              <a:rPr lang="es-ES" dirty="0"/>
              <a:t>: info@headstart-project.eu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360BC44-5C96-4AA6-B7B3-3ABD11BC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r>
              <a:rPr lang="en-US" dirty="0"/>
              <a:t>Event/venue</a:t>
            </a:r>
            <a:endParaRPr lang="el-GR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2766A0FB-1179-4566-B5F6-7066D4BD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7519" y="6356349"/>
            <a:ext cx="2743200" cy="365125"/>
          </a:xfrm>
        </p:spPr>
        <p:txBody>
          <a:bodyPr/>
          <a:lstStyle/>
          <a:p>
            <a:fld id="{8C21DD84-23CC-4B84-9E3B-D8B35D79B798}" type="datetime1">
              <a:rPr lang="el-GR" smtClean="0"/>
              <a:t>11/6/2020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015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45FB51-044F-44D3-9136-602185FC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HEADSTART Partners</a:t>
            </a:r>
            <a:endParaRPr lang="el-G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BD925-5D6D-4A8A-BC72-D0B711B3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11/6/2020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40577-5D2E-418D-9EA7-2784F567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ACFD1-9453-43A8-BDB3-0F37760D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13</a:t>
            </a:fld>
            <a:endParaRPr lang="el-G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5AFD34-DAB7-4AA3-8359-DC47023997B0}"/>
              </a:ext>
            </a:extLst>
          </p:cNvPr>
          <p:cNvGrpSpPr/>
          <p:nvPr/>
        </p:nvGrpSpPr>
        <p:grpSpPr>
          <a:xfrm>
            <a:off x="181322" y="2305100"/>
            <a:ext cx="11829356" cy="2904705"/>
            <a:chOff x="243346" y="2699546"/>
            <a:chExt cx="11829356" cy="29047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7C161FB-9CF1-4D69-A512-500F94528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20" y="2762398"/>
              <a:ext cx="998328" cy="5483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F8CE2D-A276-491A-9A55-B1BCB7E23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078" y="2699546"/>
              <a:ext cx="1130858" cy="61122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0E1B39-D4A5-420C-96E1-8A48419F1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6946" y="2798108"/>
              <a:ext cx="1142857" cy="5082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19EB1B-DF1B-48E3-9D2A-6C2B2613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851" y="4022140"/>
              <a:ext cx="1500305" cy="25221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3C8638-DE3A-46F0-A808-AF811215D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6654" y="5180533"/>
              <a:ext cx="1380473" cy="2907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2CC3AB6-19F7-4744-B084-D1C58CCBE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904" y="4000520"/>
              <a:ext cx="1360192" cy="45832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D8FA3AA-B572-44EB-A3F1-19829ED46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138" y="3909613"/>
              <a:ext cx="1514158" cy="42321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389EB9-B960-441B-9870-E106578EA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8137" y="3770296"/>
              <a:ext cx="1511811" cy="75590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6D29F6-D0F1-43F2-AB6B-6B6C7AF1E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004" y="5226454"/>
              <a:ext cx="1361698" cy="24161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1756A35-DE46-4289-82E0-BAAA08EC1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46" y="4956818"/>
              <a:ext cx="1361698" cy="64743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E40AAE-110E-42DC-B6DA-066EFC93A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150" y="4859099"/>
              <a:ext cx="1268429" cy="64286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46EEC9-B5EC-49CF-AA86-AFA5CBB3F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21" y="5114459"/>
              <a:ext cx="1693000" cy="39679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4FBDAD7-3B61-46AC-AAAD-BBA82F5BF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094" y="5159729"/>
              <a:ext cx="1827320" cy="3348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249ADB5-672A-489D-93F6-173BEEDB4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6738" y="2754824"/>
              <a:ext cx="750229" cy="74476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0FA0744-D39A-4157-9FE1-28B274D3D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0813" y="2801696"/>
              <a:ext cx="1943060" cy="611228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50929C9-21CB-497F-ABB3-8C666DE956B7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19" y="3663838"/>
            <a:ext cx="1584570" cy="341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2BD819-4F48-4B27-8CA3-506ED7E0A6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48" y="2439404"/>
            <a:ext cx="946375" cy="61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57F5B5-7731-46B4-ADCD-0E795F9F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 with HEADSTART</a:t>
            </a:r>
            <a:endParaRPr lang="el-GR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A7EEE5-BF31-4436-AC1F-D420D00BD8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/>
                </a:solidFill>
              </a:rPr>
              <a:t>Visit HEADSTART website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>
                <a:hlinkClick r:id="rId2"/>
              </a:rPr>
              <a:t>www.headstart-project.eu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/>
                </a:solidFill>
              </a:rPr>
              <a:t>Follow our Social Media: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3C635C-1753-4850-B33E-4A4AE2D7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11/6/2020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BE2CD-79FF-4B30-8F86-62BC6ABB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Event/venue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AAC96-CC1C-4557-BFA0-35C30692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14</a:t>
            </a:fld>
            <a:endParaRPr lang="el-G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BD6903-046C-4DCA-8F0E-7E79860E6A9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/>
                </a:solidFill>
              </a:rPr>
              <a:t>Reach us via an e-mail: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hlinkClick r:id="rId3"/>
              </a:rPr>
              <a:t>info@headstart-project.eu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/>
                </a:solidFill>
              </a:rPr>
              <a:t>Sign up to our newsletter:</a:t>
            </a:r>
            <a:endParaRPr lang="el-GR" dirty="0">
              <a:solidFill>
                <a:schemeClr val="accent5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hlinkClick r:id="rId4"/>
              </a:rPr>
              <a:t>https://lists.iccs.gr/wws/subscribe/headstart-news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/>
                </a:solidFill>
              </a:rPr>
              <a:t>Get in touch with our partners</a:t>
            </a:r>
            <a:endParaRPr lang="el-GR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l-GR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l-G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2D6730-58F2-4B11-9556-1CA9C9E96AB7}"/>
              </a:ext>
            </a:extLst>
          </p:cNvPr>
          <p:cNvGrpSpPr/>
          <p:nvPr/>
        </p:nvGrpSpPr>
        <p:grpSpPr>
          <a:xfrm>
            <a:off x="1439513" y="3454587"/>
            <a:ext cx="2181989" cy="338554"/>
            <a:chOff x="1156003" y="3465907"/>
            <a:chExt cx="2181989" cy="3385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6003" y="3524773"/>
              <a:ext cx="357222" cy="26791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456836" y="3465907"/>
              <a:ext cx="1881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hlinkClick r:id="rId6"/>
                </a:rPr>
                <a:t>@</a:t>
              </a:r>
              <a:r>
                <a:rPr lang="en-US" sz="1600" u="sng" dirty="0">
                  <a:hlinkClick r:id="rId6"/>
                </a:rPr>
                <a:t>HEADSTART_EU</a:t>
              </a:r>
              <a:r>
                <a:rPr lang="en-US" sz="1600" b="1" dirty="0">
                  <a:hlinkClick r:id="rId6"/>
                </a:rPr>
                <a:t> </a:t>
              </a:r>
              <a:endParaRPr lang="en-US" sz="1600" b="1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0687" y="4873105"/>
            <a:ext cx="199799" cy="1997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49477" y="4788338"/>
            <a:ext cx="2120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@</a:t>
            </a:r>
            <a:r>
              <a:rPr lang="en-US" sz="1600" dirty="0" err="1"/>
              <a:t>HeadstartEUproject</a:t>
            </a:r>
            <a:endParaRPr lang="el-GR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4296" y="3968368"/>
            <a:ext cx="266397" cy="1997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05910" y="3883601"/>
            <a:ext cx="224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HEADSTART-PROJECT</a:t>
            </a:r>
            <a:endParaRPr lang="el-GR" sz="1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5ABB1B6-8626-4D6B-A62A-23D02537A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1257" y="4432319"/>
            <a:ext cx="269436" cy="199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0157" y="4363613"/>
            <a:ext cx="28389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HEADSTART project (Group)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357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C0CF01-C785-47C1-B49B-73A45B2A4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9F20B3-DDF5-45E4-853D-A55C69CAF8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Name of presenter</a:t>
            </a:r>
          </a:p>
          <a:p>
            <a:r>
              <a:rPr lang="en-US" dirty="0"/>
              <a:t>Job title affiliation</a:t>
            </a:r>
          </a:p>
          <a:p>
            <a:r>
              <a:rPr lang="en-US" dirty="0"/>
              <a:t>Contact details</a:t>
            </a:r>
          </a:p>
          <a:p>
            <a:r>
              <a:rPr lang="en-US" dirty="0"/>
              <a:t>(4 lines max)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826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DA494B-475C-4567-956F-BC4E10C97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l-G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E131EE-1CB5-420A-991F-1AB1148A6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1" y="1467287"/>
            <a:ext cx="5193484" cy="46418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HEADSTART project facts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HEADSTART Consortium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Overview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Project’s concept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Project’s objectives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Work Package Structure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Test sites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Expected Technical Results up to M12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Expected impact</a:t>
            </a:r>
          </a:p>
          <a:p>
            <a:endParaRPr lang="el-G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6A0FB-1179-4566-B5F6-7066D4BD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11/6/2020</a:t>
            </a:fld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0BC44-5C96-4AA6-B7B3-3ABD11BC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Event/venue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D18EF-A8BF-4219-8A89-C204D19E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2</a:t>
            </a:fld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7A48C-1829-4C8D-BB3A-F2FD0D485AE8}"/>
              </a:ext>
            </a:extLst>
          </p:cNvPr>
          <p:cNvSpPr txBox="1"/>
          <p:nvPr/>
        </p:nvSpPr>
        <p:spPr>
          <a:xfrm>
            <a:off x="6820250" y="1518407"/>
            <a:ext cx="4841133" cy="1733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Cooperate with HEADSTART project</a:t>
            </a:r>
          </a:p>
          <a:p>
            <a:pPr marL="228600" indent="-228600"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HEADSTART Partners</a:t>
            </a:r>
          </a:p>
          <a:p>
            <a:pPr marL="228600" indent="-228600"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Stay connected with HEADSTART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251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28B942-059C-4D47-91B5-4F4C524A4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HEADSTART project facts</a:t>
            </a:r>
            <a:endParaRPr lang="el-G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5D597-6F26-4BE6-A4C6-45456449EE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Call identifier: </a:t>
            </a:r>
            <a:r>
              <a:rPr lang="en-US" dirty="0"/>
              <a:t>ART-01-2018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Type: </a:t>
            </a:r>
            <a:r>
              <a:rPr lang="en-US" dirty="0"/>
              <a:t>RIA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Duration: </a:t>
            </a:r>
            <a:r>
              <a:rPr lang="en-US" dirty="0"/>
              <a:t>01.2019 – 12.2021 (36 months)</a:t>
            </a:r>
          </a:p>
          <a:p>
            <a:pPr>
              <a:lnSpc>
                <a:spcPct val="150000"/>
              </a:lnSpc>
            </a:pPr>
            <a:r>
              <a:rPr lang="en-US" b="1" dirty="0"/>
              <a:t>Budget: </a:t>
            </a:r>
            <a:r>
              <a:rPr lang="en-US" dirty="0"/>
              <a:t>6M€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Consortium: </a:t>
            </a:r>
            <a:r>
              <a:rPr lang="en-US" dirty="0"/>
              <a:t>17 partners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Coordinator: </a:t>
            </a:r>
            <a:r>
              <a:rPr lang="en-US" dirty="0" err="1"/>
              <a:t>Applus</a:t>
            </a:r>
            <a:r>
              <a:rPr lang="en-US" dirty="0"/>
              <a:t> IDIADA, Mr. Álvaro Arrue, Project Manager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l-G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D8E50-C773-4B66-9306-2C3E0C39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11/6/2020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4DBA8-DDF5-42B5-892A-DF6DD5EF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Event/venue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78A67-327C-4743-A3BE-6BD6BDD7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3</a:t>
            </a:fld>
            <a:endParaRPr lang="el-GR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9C3CD86-4C5A-4E57-AFE7-C501BA23646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Dissemination Manager: </a:t>
            </a:r>
            <a:r>
              <a:rPr lang="en-US" dirty="0"/>
              <a:t>ICCS, Dr. Angelos Amditis, Research Director</a:t>
            </a:r>
          </a:p>
          <a:p>
            <a:pPr>
              <a:lnSpc>
                <a:spcPct val="150000"/>
              </a:lnSpc>
            </a:pPr>
            <a:r>
              <a:rPr lang="nl-NL" b="1" dirty="0"/>
              <a:t>Website:</a:t>
            </a:r>
            <a:r>
              <a:rPr lang="nl-NL" dirty="0"/>
              <a:t> https://www.headstart-project.eu</a:t>
            </a:r>
          </a:p>
          <a:p>
            <a:pPr>
              <a:lnSpc>
                <a:spcPct val="150000"/>
              </a:lnSpc>
            </a:pPr>
            <a:r>
              <a:rPr lang="nl-NL" b="1" dirty="0"/>
              <a:t>Social media: 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endParaRPr lang="el-GR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251CAD-A5F4-4677-A1AC-743E2915E1C1}"/>
              </a:ext>
            </a:extLst>
          </p:cNvPr>
          <p:cNvGrpSpPr/>
          <p:nvPr/>
        </p:nvGrpSpPr>
        <p:grpSpPr>
          <a:xfrm>
            <a:off x="8153400" y="4001294"/>
            <a:ext cx="3286834" cy="1799383"/>
            <a:chOff x="7996516" y="2107626"/>
            <a:chExt cx="3286834" cy="179938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69C9AD-C316-4BAE-89E9-C4701A88277A}"/>
                </a:ext>
              </a:extLst>
            </p:cNvPr>
            <p:cNvGrpSpPr/>
            <p:nvPr/>
          </p:nvGrpSpPr>
          <p:grpSpPr>
            <a:xfrm>
              <a:off x="7996516" y="2107626"/>
              <a:ext cx="2878484" cy="869682"/>
              <a:chOff x="7996516" y="2107626"/>
              <a:chExt cx="2878484" cy="86968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91C2F13-E11E-4992-9EF7-30773FD5B9A6}"/>
                  </a:ext>
                </a:extLst>
              </p:cNvPr>
              <p:cNvGrpSpPr/>
              <p:nvPr/>
            </p:nvGrpSpPr>
            <p:grpSpPr>
              <a:xfrm>
                <a:off x="7996516" y="2107626"/>
                <a:ext cx="2878484" cy="400110"/>
                <a:chOff x="1032408" y="3465907"/>
                <a:chExt cx="2878484" cy="400110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DCFC10D0-1DE9-47DB-943D-1E3AFE1A5B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32408" y="3538085"/>
                  <a:ext cx="357222" cy="267917"/>
                </a:xfrm>
                <a:prstGeom prst="rect">
                  <a:avLst/>
                </a:prstGeom>
              </p:spPr>
            </p:pic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D986768-5260-4E38-846A-B182EAEE0407}"/>
                    </a:ext>
                  </a:extLst>
                </p:cNvPr>
                <p:cNvSpPr txBox="1"/>
                <p:nvPr/>
              </p:nvSpPr>
              <p:spPr>
                <a:xfrm>
                  <a:off x="1366029" y="3465907"/>
                  <a:ext cx="254486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000" dirty="0"/>
                    <a:t>/ </a:t>
                  </a:r>
                  <a:r>
                    <a:rPr lang="en-US" sz="2000" dirty="0"/>
                    <a:t>HEADSTART_EU</a:t>
                  </a:r>
                </a:p>
              </p:txBody>
            </p:sp>
          </p:grp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F909D30-5E78-4565-BBE6-645C0D7C31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1929" y="2672728"/>
                <a:ext cx="266397" cy="199798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755C0DC-2D89-48FD-A542-D78CCC01F335}"/>
                  </a:ext>
                </a:extLst>
              </p:cNvPr>
              <p:cNvSpPr txBox="1"/>
              <p:nvPr/>
            </p:nvSpPr>
            <p:spPr>
              <a:xfrm>
                <a:off x="8266381" y="2577198"/>
                <a:ext cx="25448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dirty="0"/>
                  <a:t>/ </a:t>
                </a:r>
                <a:r>
                  <a:rPr lang="en-US" sz="2000" dirty="0"/>
                  <a:t>HEADSTART-PROJECT</a:t>
                </a:r>
                <a:endParaRPr lang="el-GR" sz="20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E350D1B-E991-439E-A70A-BF829211DE71}"/>
                </a:ext>
              </a:extLst>
            </p:cNvPr>
            <p:cNvGrpSpPr/>
            <p:nvPr/>
          </p:nvGrpSpPr>
          <p:grpSpPr>
            <a:xfrm>
              <a:off x="8091257" y="3506899"/>
              <a:ext cx="2783743" cy="400110"/>
              <a:chOff x="8094593" y="3481777"/>
              <a:chExt cx="2783743" cy="400110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197AFAC-6C0A-442D-9CD6-37371668D2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4593" y="3582144"/>
                <a:ext cx="199799" cy="199799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F0DF44-C31B-4C4C-AE3D-17675B935DF2}"/>
                  </a:ext>
                </a:extLst>
              </p:cNvPr>
              <p:cNvSpPr txBox="1"/>
              <p:nvPr/>
            </p:nvSpPr>
            <p:spPr>
              <a:xfrm>
                <a:off x="8249603" y="3481777"/>
                <a:ext cx="26287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dirty="0"/>
                  <a:t>/ </a:t>
                </a:r>
                <a:r>
                  <a:rPr lang="en-US" sz="2000" dirty="0"/>
                  <a:t>@</a:t>
                </a:r>
                <a:r>
                  <a:rPr lang="en-US" sz="2000" dirty="0" err="1"/>
                  <a:t>HeadstartEUproject</a:t>
                </a:r>
                <a:endParaRPr lang="el-GR" sz="2000" dirty="0"/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8709E74-B1C3-447A-BBAF-7EABC34EB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1929" y="3189841"/>
              <a:ext cx="266397" cy="19979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D53DCF-306A-419D-929B-F5B29C44200F}"/>
                </a:ext>
              </a:extLst>
            </p:cNvPr>
            <p:cNvSpPr txBox="1"/>
            <p:nvPr/>
          </p:nvSpPr>
          <p:spPr>
            <a:xfrm>
              <a:off x="8264059" y="3068252"/>
              <a:ext cx="3019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/>
                <a:t>/ </a:t>
              </a:r>
              <a:r>
                <a:rPr lang="en-US" sz="2000" dirty="0"/>
                <a:t>HEADSTART project</a:t>
              </a:r>
              <a:endParaRPr 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989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2EBB-6335-4790-9AAC-ABB1DBC3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HEADSTART Consortium</a:t>
            </a:r>
            <a:endParaRPr lang="el-GR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50076EB-3FD6-4C63-9B58-146A0A2E9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0B74E-5048-4084-ABE6-3A811C69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AC25-53DD-4286-89F0-45B56EB9FE07}" type="datetime1">
              <a:rPr lang="el-GR" smtClean="0"/>
              <a:t>11/6/2020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393AF-AE45-431F-9A2D-D7777E89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Event/venue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4296D-51CF-43D0-BAE3-724425FF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4</a:t>
            </a:fld>
            <a:endParaRPr lang="el-G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EF2D2C-DCF2-467A-8495-8F28A7CA0610}"/>
              </a:ext>
            </a:extLst>
          </p:cNvPr>
          <p:cNvSpPr/>
          <p:nvPr/>
        </p:nvSpPr>
        <p:spPr>
          <a:xfrm>
            <a:off x="3709358" y="2700068"/>
            <a:ext cx="664234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600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DA494B-475C-4567-956F-BC4E10C97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l-G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6A0FB-1179-4566-B5F6-7066D4BD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11/6/2020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0BC44-5C96-4AA6-B7B3-3ABD11BC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D18EF-A8BF-4219-8A89-C204D19E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5</a:t>
            </a:fld>
            <a:endParaRPr lang="el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A1A97D-83DD-4A6B-87D1-76CCF9518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 </a:t>
            </a:r>
            <a:r>
              <a:rPr lang="en-US" b="1" dirty="0"/>
              <a:t>HEADSTART </a:t>
            </a:r>
            <a:r>
              <a:rPr lang="en-US" dirty="0"/>
              <a:t>project: </a:t>
            </a:r>
          </a:p>
          <a:p>
            <a:r>
              <a:rPr lang="en-US" dirty="0"/>
              <a:t>aims to define testing and validation procedures of Connected and Automated Driving functions including key technologies such as communications, cyber-security and positioning;</a:t>
            </a:r>
          </a:p>
          <a:p>
            <a:r>
              <a:rPr lang="en-US" dirty="0"/>
              <a:t>will execute tests which will be in both simulation and real-world fields to validate safety and security performance according to the key users’ needs;</a:t>
            </a:r>
          </a:p>
          <a:p>
            <a:r>
              <a:rPr lang="en-US" dirty="0"/>
              <a:t>will bring together the consortium with other European and national CAD stakeholders to cluster the most relevant existing initiatives, develop methodologies, procedures and tools and drive in a harmonized European solution for testing and validation of automated road vehicles;</a:t>
            </a:r>
          </a:p>
          <a:p>
            <a:r>
              <a:rPr lang="en-US" dirty="0"/>
              <a:t>will address relevant stakeholders to join the experts’ network so as to configure together the methodologies used and also promote the project results’ adoption.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249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9F736-3ECE-4503-B75B-0DCDC4E4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  <a:r>
              <a:rPr lang="el-GR" dirty="0"/>
              <a:t>’</a:t>
            </a:r>
            <a:r>
              <a:rPr lang="en-US" dirty="0"/>
              <a:t>s Concept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B9265-AC0D-465C-BD63-6797CC68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6</a:t>
            </a:fld>
            <a:endParaRPr lang="el-GR" dirty="0"/>
          </a:p>
        </p:txBody>
      </p:sp>
      <p:pic>
        <p:nvPicPr>
          <p:cNvPr id="10" name="9 Imagen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55" y="1423589"/>
            <a:ext cx="7567467" cy="258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6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0"/>
          <a:stretch>
            <a:fillRect/>
          </a:stretch>
        </p:blipFill>
        <p:spPr bwMode="auto">
          <a:xfrm>
            <a:off x="431371" y="4262513"/>
            <a:ext cx="2413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65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2"/>
          <a:stretch>
            <a:fillRect/>
          </a:stretch>
        </p:blipFill>
        <p:spPr bwMode="auto">
          <a:xfrm>
            <a:off x="437720" y="4790991"/>
            <a:ext cx="2286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5"/>
          <a:stretch/>
        </p:blipFill>
        <p:spPr bwMode="auto">
          <a:xfrm>
            <a:off x="438567" y="5377215"/>
            <a:ext cx="226907" cy="231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13 Imagen"/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" b="13333"/>
          <a:stretch/>
        </p:blipFill>
        <p:spPr bwMode="auto">
          <a:xfrm>
            <a:off x="439414" y="5896387"/>
            <a:ext cx="225213" cy="239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14 Imagen"/>
          <p:cNvPicPr/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" b="15306"/>
          <a:stretch/>
        </p:blipFill>
        <p:spPr bwMode="auto">
          <a:xfrm>
            <a:off x="6537781" y="4270132"/>
            <a:ext cx="230293" cy="233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15 Imagen"/>
          <p:cNvPicPr/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6"/>
          <a:stretch/>
        </p:blipFill>
        <p:spPr bwMode="auto">
          <a:xfrm>
            <a:off x="6537781" y="4790991"/>
            <a:ext cx="230293" cy="233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16 Imagen"/>
          <p:cNvPicPr/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" b="13157"/>
          <a:stretch/>
        </p:blipFill>
        <p:spPr bwMode="auto">
          <a:xfrm>
            <a:off x="6538628" y="5377215"/>
            <a:ext cx="228600" cy="233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17 Imagen"/>
          <p:cNvPicPr/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425"/>
          <a:stretch/>
        </p:blipFill>
        <p:spPr bwMode="auto">
          <a:xfrm>
            <a:off x="6540746" y="5896387"/>
            <a:ext cx="224367" cy="2353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6864086" y="4184902"/>
            <a:ext cx="5390057" cy="35393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500" dirty="0"/>
              <a:t>Correlation between simulation and proving ground results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6875750" y="4713107"/>
            <a:ext cx="5390057" cy="35393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500" dirty="0" err="1"/>
              <a:t>Harmonised</a:t>
            </a:r>
            <a:r>
              <a:rPr lang="en-US" sz="1500" dirty="0"/>
              <a:t>, open result compilation and sharing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6864086" y="5303348"/>
            <a:ext cx="5390057" cy="35393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500" dirty="0"/>
              <a:t>Field trial test methodology description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6864086" y="5755047"/>
            <a:ext cx="5390057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500" dirty="0"/>
              <a:t>Cyber-security principles and integration in the testing methodology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815414" y="4121318"/>
            <a:ext cx="5390057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500" dirty="0"/>
              <a:t>Integration of positioning, communications and cyber-security in CAD test scenarios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815414" y="4656398"/>
            <a:ext cx="5390057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500" dirty="0"/>
              <a:t>Comprehensive procedure for the allocation of test cases per testing platform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815414" y="5218285"/>
            <a:ext cx="5390057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500" dirty="0"/>
              <a:t>Selection criteria and specification for proving ground test scenarios taking into account criticality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815414" y="5854288"/>
            <a:ext cx="5390057" cy="35393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500" dirty="0"/>
              <a:t>Proving ground testing and evaluation</a:t>
            </a:r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E360BC44-5C96-4AA6-B7B3-3ABD11BC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r>
              <a:rPr lang="en-US" dirty="0"/>
              <a:t>Event/venue</a:t>
            </a:r>
            <a:endParaRPr lang="el-GR" dirty="0"/>
          </a:p>
        </p:txBody>
      </p:sp>
      <p:sp>
        <p:nvSpPr>
          <p:cNvPr id="29" name="Date Placeholder 2">
            <a:extLst>
              <a:ext uri="{FF2B5EF4-FFF2-40B4-BE49-F238E27FC236}">
                <a16:creationId xmlns:a16="http://schemas.microsoft.com/office/drawing/2014/main" id="{2766A0FB-1179-4566-B5F6-7066D4BD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7519" y="6356349"/>
            <a:ext cx="2743200" cy="365125"/>
          </a:xfrm>
        </p:spPr>
        <p:txBody>
          <a:bodyPr/>
          <a:lstStyle/>
          <a:p>
            <a:fld id="{8C21DD84-23CC-4B84-9E3B-D8B35D79B798}" type="datetime1">
              <a:rPr lang="el-GR" smtClean="0"/>
              <a:t>11/6/2020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114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B9265-AC0D-465C-BD63-6797CC68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7</a:t>
            </a:fld>
            <a:endParaRPr lang="el-G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9F736-3ECE-4503-B75B-0DCDC4E4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Project’s Objectives</a:t>
            </a:r>
            <a:endParaRPr lang="el-G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FD452C-A1C7-4948-BC71-061252D3CA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HEADSTART will define testing and validation procedures of CAD functions including:</a:t>
            </a:r>
          </a:p>
          <a:p>
            <a:pPr lvl="1"/>
            <a:r>
              <a:rPr lang="en-GB" dirty="0"/>
              <a:t>its key enabling technologies (i.e. communication, cyber-security, positioning) </a:t>
            </a:r>
          </a:p>
          <a:p>
            <a:pPr lvl="1"/>
            <a:r>
              <a:rPr lang="en-GB" dirty="0"/>
              <a:t>by cross-linking of all test instances such as simulation, proving ground and real world field tests </a:t>
            </a:r>
          </a:p>
          <a:p>
            <a:pPr lvl="1"/>
            <a:r>
              <a:rPr lang="en-GB" dirty="0"/>
              <a:t>to validate safety and security performance according to the needs of key user groups (technology developers, consumer testing and type approval)</a:t>
            </a:r>
          </a:p>
          <a:p>
            <a:pPr lvl="2"/>
            <a:endParaRPr lang="en-US" dirty="0"/>
          </a:p>
          <a:p>
            <a:endParaRPr lang="el-GR" sz="2000" dirty="0"/>
          </a:p>
        </p:txBody>
      </p:sp>
      <p:pic>
        <p:nvPicPr>
          <p:cNvPr id="8" name="7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893" y="3677265"/>
            <a:ext cx="10080230" cy="24093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360BC44-5C96-4AA6-B7B3-3ABD11BC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r>
              <a:rPr lang="en-US" dirty="0"/>
              <a:t>Event/venue</a:t>
            </a:r>
            <a:endParaRPr lang="el-GR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2766A0FB-1179-4566-B5F6-7066D4BD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7519" y="6356349"/>
            <a:ext cx="2743200" cy="365125"/>
          </a:xfrm>
        </p:spPr>
        <p:txBody>
          <a:bodyPr/>
          <a:lstStyle/>
          <a:p>
            <a:fld id="{8C21DD84-23CC-4B84-9E3B-D8B35D79B798}" type="datetime1">
              <a:rPr lang="el-GR" smtClean="0"/>
              <a:t>11/6/2020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467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9C3AC-FB4E-4F47-A482-0EE3BF18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Package Structure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54DB-CA84-4D1E-B9FF-2B6499A3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AC25-53DD-4286-89F0-45B56EB9FE07}" type="datetime1">
              <a:rPr lang="el-GR" smtClean="0"/>
              <a:t>11/6/2020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DFB79-DD4C-41A2-A722-3D41F373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0C2F8-B15E-4794-8AAF-F23E4B4C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8</a:t>
            </a:fld>
            <a:endParaRPr lang="el-GR"/>
          </a:p>
        </p:txBody>
      </p:sp>
      <p:pic>
        <p:nvPicPr>
          <p:cNvPr id="1050" name="Picture 1049">
            <a:extLst>
              <a:ext uri="{FF2B5EF4-FFF2-40B4-BE49-F238E27FC236}">
                <a16:creationId xmlns:a16="http://schemas.microsoft.com/office/drawing/2014/main" id="{EDD810ED-27B0-476B-9B04-107A18B5C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23" y="1412330"/>
            <a:ext cx="9524012" cy="47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6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94EBC2C-EE10-4A33-AAF9-F49D3A07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sites</a:t>
            </a:r>
            <a:endParaRPr lang="el-GR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686F0-D0E7-4CFA-84DE-8D9C55A7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ADE4-501E-45C9-9128-A19FAFFD1651}" type="datetime1">
              <a:rPr lang="el-GR" smtClean="0"/>
              <a:t>11/6/2020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F7FC97-6DAB-4CF8-87DE-34E60B7F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EE702A-BF25-46C6-935F-1CC9D41C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9</a:t>
            </a:fld>
            <a:endParaRPr lang="el-GR"/>
          </a:p>
        </p:txBody>
      </p:sp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ADAB65FF-731C-488A-A004-AA61107EE9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8" y="2323145"/>
            <a:ext cx="1986748" cy="1324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D6985046-47B4-46A1-A1A9-CB829E5F0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91" y="2323145"/>
            <a:ext cx="2059725" cy="1391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164DAC9E-EFCC-41CC-BB56-5CBE7D258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406" y="2601249"/>
            <a:ext cx="2862394" cy="855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Content Placeholder 17">
            <a:extLst>
              <a:ext uri="{FF2B5EF4-FFF2-40B4-BE49-F238E27FC236}">
                <a16:creationId xmlns:a16="http://schemas.microsoft.com/office/drawing/2014/main" id="{F2E2B499-B0A6-4CF8-94CA-6DDEDD21CB0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82" y="4694797"/>
            <a:ext cx="2705194" cy="14399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679C509B-8598-4ACF-A7B6-6F332B777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88" y="4694795"/>
            <a:ext cx="2497230" cy="14399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1AD6D69-F94D-4384-9D10-C51838F4899D}"/>
              </a:ext>
            </a:extLst>
          </p:cNvPr>
          <p:cNvSpPr txBox="1">
            <a:spLocks/>
          </p:cNvSpPr>
          <p:nvPr/>
        </p:nvSpPr>
        <p:spPr>
          <a:xfrm>
            <a:off x="574348" y="1876394"/>
            <a:ext cx="2513028" cy="2526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</a:rPr>
              <a:t>IDIADA test site, Spain</a:t>
            </a:r>
            <a:endParaRPr lang="el-GR" sz="1800" dirty="0">
              <a:solidFill>
                <a:schemeClr val="accent5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AEFC36-19FD-4315-A93A-2B2B31A48D02}"/>
              </a:ext>
            </a:extLst>
          </p:cNvPr>
          <p:cNvSpPr/>
          <p:nvPr/>
        </p:nvSpPr>
        <p:spPr>
          <a:xfrm>
            <a:off x="3910880" y="1862585"/>
            <a:ext cx="400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LELYSTADT test site, the Netherlands</a:t>
            </a:r>
            <a:endParaRPr lang="el-GR" dirty="0">
              <a:solidFill>
                <a:schemeClr val="accent5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A7D015F-FDB3-4E61-9C8A-79E0E924E69A}"/>
              </a:ext>
            </a:extLst>
          </p:cNvPr>
          <p:cNvSpPr txBox="1">
            <a:spLocks/>
          </p:cNvSpPr>
          <p:nvPr/>
        </p:nvSpPr>
        <p:spPr>
          <a:xfrm>
            <a:off x="8298426" y="1902028"/>
            <a:ext cx="3679369" cy="329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chemeClr val="accent5"/>
                </a:solidFill>
              </a:rPr>
              <a:t>Aldehnoven</a:t>
            </a:r>
            <a:r>
              <a:rPr lang="en-US" sz="1800" dirty="0">
                <a:solidFill>
                  <a:schemeClr val="accent5"/>
                </a:solidFill>
              </a:rPr>
              <a:t> test site, Germany</a:t>
            </a:r>
            <a:endParaRPr lang="el-GR" sz="1800" dirty="0">
              <a:solidFill>
                <a:schemeClr val="accent5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0DAEB0-64C4-47AA-A8C0-A2961EC22A94}"/>
              </a:ext>
            </a:extLst>
          </p:cNvPr>
          <p:cNvSpPr txBox="1">
            <a:spLocks/>
          </p:cNvSpPr>
          <p:nvPr/>
        </p:nvSpPr>
        <p:spPr>
          <a:xfrm>
            <a:off x="2391595" y="4255899"/>
            <a:ext cx="3048791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chemeClr val="accent5"/>
                </a:solidFill>
              </a:rPr>
              <a:t>AstaZero</a:t>
            </a:r>
            <a:r>
              <a:rPr lang="en-US" sz="1800" dirty="0">
                <a:solidFill>
                  <a:schemeClr val="accent5"/>
                </a:solidFill>
              </a:rPr>
              <a:t> test site, Sweden</a:t>
            </a:r>
            <a:endParaRPr lang="el-GR" sz="1800" dirty="0">
              <a:solidFill>
                <a:schemeClr val="accent5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A8DCC8-5F5E-4207-81AC-0C0A8490ABCF}"/>
              </a:ext>
            </a:extLst>
          </p:cNvPr>
          <p:cNvSpPr/>
          <p:nvPr/>
        </p:nvSpPr>
        <p:spPr>
          <a:xfrm>
            <a:off x="6751615" y="4256751"/>
            <a:ext cx="3514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DITCM test site, the Netherlands</a:t>
            </a:r>
            <a:endParaRPr lang="el-G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98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ADSTART">
      <a:dk1>
        <a:srgbClr val="1755A6"/>
      </a:dk1>
      <a:lt1>
        <a:sysClr val="window" lastClr="FFFFFF"/>
      </a:lt1>
      <a:dk2>
        <a:srgbClr val="A09F92"/>
      </a:dk2>
      <a:lt2>
        <a:srgbClr val="0D305F"/>
      </a:lt2>
      <a:accent1>
        <a:srgbClr val="2C85C6"/>
      </a:accent1>
      <a:accent2>
        <a:srgbClr val="1B9ACE"/>
      </a:accent2>
      <a:accent3>
        <a:srgbClr val="C6C6C6"/>
      </a:accent3>
      <a:accent4>
        <a:srgbClr val="AAE0FA"/>
      </a:accent4>
      <a:accent5>
        <a:srgbClr val="BA55A0"/>
      </a:accent5>
      <a:accent6>
        <a:srgbClr val="ECD2E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HEADSTART">
      <a:dk1>
        <a:srgbClr val="1755A6"/>
      </a:dk1>
      <a:lt1>
        <a:sysClr val="window" lastClr="FFFFFF"/>
      </a:lt1>
      <a:dk2>
        <a:srgbClr val="A09F92"/>
      </a:dk2>
      <a:lt2>
        <a:srgbClr val="0D305F"/>
      </a:lt2>
      <a:accent1>
        <a:srgbClr val="2C85C6"/>
      </a:accent1>
      <a:accent2>
        <a:srgbClr val="1B9ACE"/>
      </a:accent2>
      <a:accent3>
        <a:srgbClr val="C6C6C6"/>
      </a:accent3>
      <a:accent4>
        <a:srgbClr val="AAE0FA"/>
      </a:accent4>
      <a:accent5>
        <a:srgbClr val="BA55A0"/>
      </a:accent5>
      <a:accent6>
        <a:srgbClr val="ECD2E7"/>
      </a:accent6>
      <a:hlink>
        <a:srgbClr val="0563C1"/>
      </a:hlink>
      <a:folHlink>
        <a:srgbClr val="954F72"/>
      </a:folHlink>
    </a:clrScheme>
    <a:fontScheme name="HEADSTART">
      <a:majorFont>
        <a:latin typeface="DINPro-Bold"/>
        <a:ea typeface=""/>
        <a:cs typeface=""/>
      </a:majorFont>
      <a:minorFont>
        <a:latin typeface="DINPro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792</Words>
  <Application>Microsoft Office PowerPoint</Application>
  <PresentationFormat>Widescreen</PresentationFormat>
  <Paragraphs>181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DINPro-Bold</vt:lpstr>
      <vt:lpstr>DINPro-Regular</vt:lpstr>
      <vt:lpstr>Wingdings</vt:lpstr>
      <vt:lpstr>Office Theme</vt:lpstr>
      <vt:lpstr>Custom Design</vt:lpstr>
      <vt:lpstr>PowerPoint Presentation</vt:lpstr>
      <vt:lpstr>Outline</vt:lpstr>
      <vt:lpstr>HEADSTART project facts</vt:lpstr>
      <vt:lpstr>HEADSTART Consortium</vt:lpstr>
      <vt:lpstr>Overview</vt:lpstr>
      <vt:lpstr>Project’s Concept</vt:lpstr>
      <vt:lpstr>Project’s Objectives</vt:lpstr>
      <vt:lpstr>Work Package Structure</vt:lpstr>
      <vt:lpstr>Test sites</vt:lpstr>
      <vt:lpstr>Expected Technical Results up to M12</vt:lpstr>
      <vt:lpstr>Expected Impact</vt:lpstr>
      <vt:lpstr>Cooperate with HEADSTART project</vt:lpstr>
      <vt:lpstr>HEADSTART Partners</vt:lpstr>
      <vt:lpstr>Stay connected with HEADSTART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Nikoletta Karitsioti</dc:creator>
  <cp:lastModifiedBy>Nikoletta Karitsioti</cp:lastModifiedBy>
  <cp:revision>349</cp:revision>
  <dcterms:created xsi:type="dcterms:W3CDTF">2019-03-12T13:56:55Z</dcterms:created>
  <dcterms:modified xsi:type="dcterms:W3CDTF">2020-06-11T07:05:53Z</dcterms:modified>
</cp:coreProperties>
</file>