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7" r:id="rId3"/>
  </p:sldMasterIdLst>
  <p:notesMasterIdLst>
    <p:notesMasterId r:id="rId46"/>
  </p:notesMasterIdLst>
  <p:sldIdLst>
    <p:sldId id="256" r:id="rId4"/>
    <p:sldId id="275" r:id="rId5"/>
    <p:sldId id="834" r:id="rId6"/>
    <p:sldId id="822" r:id="rId7"/>
    <p:sldId id="274" r:id="rId8"/>
    <p:sldId id="823" r:id="rId9"/>
    <p:sldId id="824" r:id="rId10"/>
    <p:sldId id="287" r:id="rId11"/>
    <p:sldId id="825" r:id="rId12"/>
    <p:sldId id="827" r:id="rId13"/>
    <p:sldId id="828" r:id="rId14"/>
    <p:sldId id="829" r:id="rId15"/>
    <p:sldId id="830" r:id="rId16"/>
    <p:sldId id="836" r:id="rId17"/>
    <p:sldId id="831" r:id="rId18"/>
    <p:sldId id="832" r:id="rId19"/>
    <p:sldId id="279" r:id="rId20"/>
    <p:sldId id="804" r:id="rId21"/>
    <p:sldId id="843" r:id="rId22"/>
    <p:sldId id="838" r:id="rId23"/>
    <p:sldId id="839" r:id="rId24"/>
    <p:sldId id="840" r:id="rId25"/>
    <p:sldId id="841" r:id="rId26"/>
    <p:sldId id="861" r:id="rId27"/>
    <p:sldId id="842" r:id="rId28"/>
    <p:sldId id="280" r:id="rId29"/>
    <p:sldId id="849" r:id="rId30"/>
    <p:sldId id="848" r:id="rId31"/>
    <p:sldId id="850" r:id="rId32"/>
    <p:sldId id="281" r:id="rId33"/>
    <p:sldId id="856" r:id="rId34"/>
    <p:sldId id="816" r:id="rId35"/>
    <p:sldId id="860" r:id="rId36"/>
    <p:sldId id="852" r:id="rId37"/>
    <p:sldId id="853" r:id="rId38"/>
    <p:sldId id="283" r:id="rId39"/>
    <p:sldId id="855" r:id="rId40"/>
    <p:sldId id="284" r:id="rId41"/>
    <p:sldId id="288" r:id="rId42"/>
    <p:sldId id="285" r:id="rId43"/>
    <p:sldId id="302" r:id="rId44"/>
    <p:sldId id="267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5A6"/>
    <a:srgbClr val="E8EDF5"/>
    <a:srgbClr val="BA55A0"/>
    <a:srgbClr val="C6C6C6"/>
    <a:srgbClr val="000000"/>
    <a:srgbClr val="1455A0"/>
    <a:srgbClr val="145500"/>
    <a:srgbClr val="A09F92"/>
    <a:srgbClr val="1B9ACE"/>
    <a:srgbClr val="2C8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5118" autoAdjust="0"/>
  </p:normalViewPr>
  <p:slideViewPr>
    <p:cSldViewPr snapToGrid="0">
      <p:cViewPr varScale="1">
        <p:scale>
          <a:sx n="111" d="100"/>
          <a:sy n="111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Localisation of the Initiatives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Localisation of Initiatives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1-5927-43E5-81BB-F7B671BAE33E}"/>
              </c:ext>
            </c:extLst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3-5927-43E5-81BB-F7B671BAE33E}"/>
              </c:ext>
            </c:extLst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5-5927-43E5-81BB-F7B671BAE33E}"/>
              </c:ext>
            </c:extLst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7-5927-43E5-81BB-F7B671BAE33E}"/>
              </c:ext>
            </c:extLst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9-5927-43E5-81BB-F7B671BAE33E}"/>
              </c:ext>
            </c:extLst>
          </c:dPt>
          <c:dPt>
            <c:idx val="5"/>
            <c:bubble3D val="0"/>
            <c:spPr>
              <a:blipFill dpi="0" rotWithShape="1">
                <a:blip xmlns:r="http://schemas.openxmlformats.org/officeDocument/2006/relationships"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B-5927-43E5-81BB-F7B671BAE33E}"/>
              </c:ext>
            </c:extLst>
          </c:dPt>
          <c:dPt>
            <c:idx val="6"/>
            <c:bubble3D val="0"/>
            <c:spPr>
              <a:blipFill dpi="0" rotWithShape="1">
                <a:blip xmlns:r="http://schemas.openxmlformats.org/officeDocument/2006/relationships"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48">
                <a:noFill/>
              </a:ln>
              <a:effectLst/>
            </c:spPr>
            <c:pictureOptions>
              <c:pictureFormat val="stretch"/>
            </c:pictureOptions>
            <c:extLst>
              <c:ext xmlns:c16="http://schemas.microsoft.com/office/drawing/2014/chart" uri="{C3380CC4-5D6E-409C-BE32-E72D297353CC}">
                <c16:uniqueId val="{0000000D-5927-43E5-81BB-F7B671BAE33E}"/>
              </c:ext>
            </c:extLst>
          </c:dPt>
          <c:dLbls>
            <c:dLbl>
              <c:idx val="0"/>
              <c:layout>
                <c:manualLayout>
                  <c:x val="6.8322395479878908E-2"/>
                  <c:y val="-2.4013056060300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27-43E5-81BB-F7B671BAE33E}"/>
                </c:ext>
              </c:extLst>
            </c:dLbl>
            <c:dLbl>
              <c:idx val="1"/>
              <c:layout>
                <c:manualLayout>
                  <c:x val="5.4291975185042259E-2"/>
                  <c:y val="9.4831190972923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27-43E5-81BB-F7B671BAE33E}"/>
                </c:ext>
              </c:extLst>
            </c:dLbl>
            <c:dLbl>
              <c:idx val="2"/>
              <c:layout>
                <c:manualLayout>
                  <c:x val="-3.4722222222222224E-2"/>
                  <c:y val="0.12698412698412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27-43E5-81BB-F7B671BAE33E}"/>
                </c:ext>
              </c:extLst>
            </c:dLbl>
            <c:dLbl>
              <c:idx val="3"/>
              <c:layout>
                <c:manualLayout>
                  <c:x val="-6.4814814814814839E-2"/>
                  <c:y val="7.5396825396825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27-43E5-81BB-F7B671BAE33E}"/>
                </c:ext>
              </c:extLst>
            </c:dLbl>
            <c:dLbl>
              <c:idx val="4"/>
              <c:layout>
                <c:manualLayout>
                  <c:x val="-7.8474571866635506E-2"/>
                  <c:y val="1.1904761904761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27-43E5-81BB-F7B671BAE33E}"/>
                </c:ext>
              </c:extLst>
            </c:dLbl>
            <c:dLbl>
              <c:idx val="5"/>
              <c:layout>
                <c:manualLayout>
                  <c:x val="-7.407407407407407E-2"/>
                  <c:y val="-5.1587301587301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927-43E5-81BB-F7B671BAE33E}"/>
                </c:ext>
              </c:extLst>
            </c:dLbl>
            <c:dLbl>
              <c:idx val="6"/>
              <c:layout>
                <c:manualLayout>
                  <c:x val="-1.8518518518518563E-2"/>
                  <c:y val="-0.12698412698412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927-43E5-81BB-F7B671BAE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Feuil1!$A$2:$A$8</c:f>
              <c:strCache>
                <c:ptCount val="7"/>
                <c:pt idx="0">
                  <c:v>European cooperation</c:v>
                </c:pt>
                <c:pt idx="1">
                  <c:v>France</c:v>
                </c:pt>
                <c:pt idx="2">
                  <c:v>U.S.</c:v>
                </c:pt>
                <c:pt idx="3">
                  <c:v>Australia and New Zealand</c:v>
                </c:pt>
                <c:pt idx="4">
                  <c:v>Singapore</c:v>
                </c:pt>
                <c:pt idx="5">
                  <c:v>Japan</c:v>
                </c:pt>
                <c:pt idx="6">
                  <c:v>Worldwide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7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27-43E5-81BB-F7B671BAE3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2634408602150538"/>
          <c:y val="0.20935960591133004"/>
          <c:w val="0.353494623655914"/>
          <c:h val="0.6748768472906403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/>
      </a:pPr>
      <a:endParaRPr lang="el-GR"/>
    </a:p>
  </c:txPr>
  <c:externalData r:id="rId9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rgbClr val="1755A6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rgbClr val="1755A6"/>
                </a:solidFill>
              </a:rPr>
              <a:t>Final ranking</a:t>
            </a:r>
            <a:r>
              <a:rPr lang="en-US" sz="3200" baseline="0" dirty="0">
                <a:solidFill>
                  <a:srgbClr val="1755A6"/>
                </a:solidFill>
              </a:rPr>
              <a:t> of use cases</a:t>
            </a:r>
            <a:endParaRPr lang="en-US" sz="3200" dirty="0">
              <a:solidFill>
                <a:srgbClr val="1755A6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rgbClr val="1755A6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Truck platooning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8-4306-AD23-974514613C8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Highway pilot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B8-4306-AD23-974514613C8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Traffic jam chauffeur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B8-4306-AD23-974514613C87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Valet Parking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B8-4306-AD23-974514613C87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Urban Automated shuttle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General</c:formatCode>
                <c:ptCount val="1"/>
                <c:pt idx="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B8-4306-AD23-974514613C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7207768"/>
        <c:axId val="687203176"/>
      </c:barChart>
      <c:catAx>
        <c:axId val="68720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7203176"/>
        <c:crosses val="autoZero"/>
        <c:auto val="1"/>
        <c:lblAlgn val="ctr"/>
        <c:lblOffset val="100"/>
        <c:noMultiLvlLbl val="0"/>
      </c:catAx>
      <c:valAx>
        <c:axId val="687203176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8720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716761398202717E-2"/>
          <c:y val="0.92542533091771628"/>
          <c:w val="0.87265246128174367"/>
          <c:h val="5.76668290144748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24379-D7E6-4CE2-8A5C-C2ACCC823BAB}" type="datetimeFigureOut">
              <a:rPr lang="el-GR" smtClean="0"/>
              <a:t>11/3/2020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8DCA2-7C5D-4F4C-8EB4-7888893EE3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52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Establish a global testing and validation methodology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Extend this methodology to Positioning, V2X communication and Cybersecurity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Apply the methodology to the selected use cases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 procedures and processes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8DCA2-7C5D-4F4C-8EB4-7888893EE36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612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What KET is greatest challenge to test?</a:t>
            </a:r>
          </a:p>
          <a:p>
            <a:r>
              <a:rPr lang="en-US" dirty="0"/>
              <a:t>2) Do you think Cyber-Security will be regulatory? i.e. will EU issue a directive?</a:t>
            </a:r>
          </a:p>
          <a:p>
            <a:r>
              <a:rPr lang="en-US" dirty="0"/>
              <a:t>3) We accept a certain level of risk in traffic. In Sweden it is 300 deaths per year, how would that translated to Automated drive?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8DCA2-7C5D-4F4C-8EB4-7888893EE36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09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8DCA2-7C5D-4F4C-8EB4-7888893EE36F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5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8DCA2-7C5D-4F4C-8EB4-7888893EE36F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5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D98BAB-57D1-4225-B661-D310854FB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316" y="3298825"/>
            <a:ext cx="10058400" cy="854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 of presentation</a:t>
            </a:r>
            <a:endParaRPr lang="el-GR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330CCE7-26EE-4AD4-8C9A-7192526B8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5316" y="4399808"/>
            <a:ext cx="10058400" cy="1035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Presenter’s full name, organization, affiliation (2 lines max)</a:t>
            </a:r>
          </a:p>
        </p:txBody>
      </p:sp>
    </p:spTree>
    <p:extLst>
      <p:ext uri="{BB962C8B-B14F-4D97-AF65-F5344CB8AC3E}">
        <p14:creationId xmlns:p14="http://schemas.microsoft.com/office/powerpoint/2010/main" val="427071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3AADB-7232-4B0C-9C06-FA48BEF2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61AB7-DCD2-458E-83B5-6B7888C3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B19D8-6742-4941-A0B7-9846CD8E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59E45A-DF27-4E9F-A2A3-450B466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B9B1F7F6-F034-4A09-9554-617F458A5E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974849"/>
            <a:ext cx="4572000" cy="4178123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AE009-3895-47CC-906D-C88DF3119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81800" y="1974850"/>
            <a:ext cx="4572000" cy="417812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1800"/>
            </a:lvl1pPr>
            <a:lvl2pPr marL="7429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517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E8F9E-3A18-48F0-B483-946B3D9E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9F638-3A05-4B87-9FB5-8D061BAB9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3EE7C-B29D-4CEC-A122-55619D7A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6C2E-E47E-4150-AC20-71309BC80C85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FD138-AD70-43EC-9F3D-1576A6F1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DF7A-61FA-4CE3-AA7B-F982C44F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980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30D98-688D-48B4-AE07-C56CA433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99619" y="769121"/>
            <a:ext cx="2654181" cy="540784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6173-6DA3-4783-8214-07C05B8B2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2030" y="769121"/>
            <a:ext cx="7820470" cy="54078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E1D8-3A74-40AF-B1EB-3C5AE0C8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CA75-9504-46D1-A160-19E076AEDF11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1952-A0AA-4EB3-A8E7-B6F792A4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EB16A-CDD9-466D-B09A-BF8195D8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65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BD60C-898D-4EAA-B813-3BC36D43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1F55B-2087-4BFD-8D60-4633B911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5F30A-4957-4EC1-8D7F-69ADE1F0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CBF60C-1F67-47B0-B755-494CC64A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23" y="683664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5A181776-3954-4B33-B9DA-F81841AA229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63600" y="2076450"/>
            <a:ext cx="10490200" cy="3563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527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7A06-54A0-4E35-A6B2-EA9DD36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AE3C-8525-40A7-B7CB-C0C1E517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E3917-7E84-4832-8594-FBF03C15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8893E1-875D-418F-90DA-5AAE92E5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F151E-BF27-40D5-8758-7636B37AF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076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B2D1-7145-4C6E-9D9E-76BAE8E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88" y="692209"/>
            <a:ext cx="10516312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12500-F20B-42CA-B45E-6250F26A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533FD-C38E-448B-917B-E0C7B0F1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3821-3567-4BB4-89E1-311CBE42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0145E5-CCF4-4906-AA40-757AD0107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88" y="1847318"/>
            <a:ext cx="10515600" cy="4352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7180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2D661-940C-42DA-B0D9-831183F26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7BFCB-7825-40C9-BF20-53836CFB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B9759-AC1A-4501-82FA-4AC69D06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B10D19-7432-4697-8A03-AB931928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88" y="692209"/>
            <a:ext cx="10516312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3FA814-E661-4FFA-A205-B75078E3E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88" y="1847318"/>
            <a:ext cx="10515600" cy="43524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Wingdings" panose="05000000000000000000" pitchFamily="2" charset="2"/>
              <a:buNone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Body text</a:t>
            </a:r>
          </a:p>
          <a:p>
            <a:pPr lvl="3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57516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080D-C1AF-4C20-843D-594025CE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65F8-E467-4E08-99E6-6DBDB0DF8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1E94D-035E-4A26-BACE-071E7AD6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C25-53DD-4286-89F0-45B56EB9FE07}" type="datetime1">
              <a:rPr lang="el-GR" smtClean="0"/>
              <a:t>11/3/2020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D050D-10BF-435F-B0B5-B4859926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7F5B3-A3C9-4242-8462-1DE0E498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28D6BE-17D9-4484-B816-A091F263B5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591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4221-6768-44D0-AFA6-C25BABF7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0576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DAEA-CF41-44BC-A8F5-7A1C9AAA0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DBF9F-C6B4-40EB-A0EA-64301BA5C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A5AE7-8B8B-49B1-AA0E-9E051BB04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B0956-B92B-4C1D-A604-1A5DEE660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5"/>
              </a:buClr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5"/>
              </a:buClr>
              <a:def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AEE74-FBF1-4437-81DA-404CAF0D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ADE4-501E-45C9-9128-A19FAFFD1651}" type="datetime1">
              <a:rPr lang="el-GR" smtClean="0"/>
              <a:t>11/3/2020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F100F-3B8E-462F-8BA3-D87C5EF1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C9BA90-8BB5-4872-B465-E594F4CC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698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565E-185B-454C-8CBA-A7CC7F74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23" y="683664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2C7FE-2FC9-468F-8530-7DBE7F79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7812-08F6-480A-9E2D-A6DFCDBB0CB6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A4043-6645-41E8-A8B4-C76C3796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D9C43-E313-4D3B-9119-5C75B077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132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8330B3-E25B-41E9-9F5F-EBCF55A29E20}"/>
              </a:ext>
            </a:extLst>
          </p:cNvPr>
          <p:cNvSpPr/>
          <p:nvPr userDrawn="1"/>
        </p:nvSpPr>
        <p:spPr>
          <a:xfrm>
            <a:off x="3720269" y="2837204"/>
            <a:ext cx="4751462" cy="888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you!</a:t>
            </a:r>
            <a:endParaRPr lang="el-GR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BA0473-BAAF-49F1-99FC-846D15BF2249}"/>
              </a:ext>
            </a:extLst>
          </p:cNvPr>
          <p:cNvCxnSpPr/>
          <p:nvPr userDrawn="1"/>
        </p:nvCxnSpPr>
        <p:spPr>
          <a:xfrm>
            <a:off x="4510755" y="2837204"/>
            <a:ext cx="317049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FDD8D-8E50-4855-9726-6D828F49EC71}"/>
              </a:ext>
            </a:extLst>
          </p:cNvPr>
          <p:cNvCxnSpPr/>
          <p:nvPr userDrawn="1"/>
        </p:nvCxnSpPr>
        <p:spPr>
          <a:xfrm>
            <a:off x="4510755" y="3725966"/>
            <a:ext cx="317049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9D47CBF-D8E7-4B7D-A354-C29F91D1A9C7}"/>
              </a:ext>
            </a:extLst>
          </p:cNvPr>
          <p:cNvSpPr/>
          <p:nvPr userDrawn="1"/>
        </p:nvSpPr>
        <p:spPr>
          <a:xfrm>
            <a:off x="3720269" y="3725966"/>
            <a:ext cx="4751462" cy="888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Any questions?</a:t>
            </a:r>
            <a:endParaRPr lang="el-GR" sz="2400" i="1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2DE7AFA-8784-4444-8F8B-535663FF9F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05311" y="4435963"/>
            <a:ext cx="1538288" cy="146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Partner logo</a:t>
            </a:r>
            <a:endParaRPr lang="el-GR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52F9B4-B319-4506-8597-FCCC605D7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2988" y="4435475"/>
            <a:ext cx="2998787" cy="146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05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A59CB-47DF-4829-8CEC-1BEA99FC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68B84-A35A-481D-BC1F-D2DBD692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2039B-CB90-45D7-939B-2F99F18B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3DECC9-70A2-49D8-A0BF-A1844C4F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B1B51A-7D49-43E5-B052-F75EB15385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1376" y="1990725"/>
            <a:ext cx="4192424" cy="4081062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74FD5-38F0-4C1C-9B55-7B8EFAFA54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82788"/>
            <a:ext cx="5527675" cy="408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09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3AADB-7232-4B0C-9C06-FA48BEF2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61AB7-DCD2-458E-83B5-6B7888C3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B19D8-6742-4941-A0B7-9846CD8E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59E45A-DF27-4E9F-A2A3-450B466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B9B1F7F6-F034-4A09-9554-617F458A5E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974849"/>
            <a:ext cx="4572000" cy="4178123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AE009-3895-47CC-906D-C88DF31194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81800" y="1974850"/>
            <a:ext cx="4572000" cy="417812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1800"/>
            </a:lvl1pPr>
            <a:lvl2pPr marL="7429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4049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E8F9E-3A18-48F0-B483-946B3D9E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9F638-3A05-4B87-9FB5-8D061BAB9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3EE7C-B29D-4CEC-A122-55619D7A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46C2E-E47E-4150-AC20-71309BC80C85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FD138-AD70-43EC-9F3D-1576A6F1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DF7A-61FA-4CE3-AA7B-F982C44F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8691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30D98-688D-48B4-AE07-C56CA433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99619" y="769121"/>
            <a:ext cx="2654181" cy="540784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6173-6DA3-4783-8214-07C05B8B2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2030" y="769121"/>
            <a:ext cx="7820470" cy="54078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E1D8-3A74-40AF-B1EB-3C5AE0C8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CA75-9504-46D1-A160-19E076AEDF11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1952-A0AA-4EB3-A8E7-B6F792A4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EB16A-CDD9-466D-B09A-BF8195D8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4305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BD60C-898D-4EAA-B813-3BC36D43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1F55B-2087-4BFD-8D60-4633B911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5F30A-4957-4EC1-8D7F-69ADE1F0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CBF60C-1F67-47B0-B755-494CC64A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23" y="683664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5A181776-3954-4B33-B9DA-F81841AA229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63600" y="2076450"/>
            <a:ext cx="10490200" cy="3563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7591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D98BAB-57D1-4225-B661-D310854FB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5316" y="3298825"/>
            <a:ext cx="10058400" cy="854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 of presentation</a:t>
            </a:r>
            <a:endParaRPr lang="el-GR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330CCE7-26EE-4AD4-8C9A-7192526B8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5316" y="4399808"/>
            <a:ext cx="10058400" cy="1035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Presenter’s full name, organization, affiliation (2 lines max)</a:t>
            </a:r>
          </a:p>
        </p:txBody>
      </p:sp>
    </p:spTree>
    <p:extLst>
      <p:ext uri="{BB962C8B-B14F-4D97-AF65-F5344CB8AC3E}">
        <p14:creationId xmlns:p14="http://schemas.microsoft.com/office/powerpoint/2010/main" val="3516826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8330B3-E25B-41E9-9F5F-EBCF55A29E20}"/>
              </a:ext>
            </a:extLst>
          </p:cNvPr>
          <p:cNvSpPr/>
          <p:nvPr userDrawn="1"/>
        </p:nvSpPr>
        <p:spPr>
          <a:xfrm>
            <a:off x="3720269" y="2837204"/>
            <a:ext cx="4751462" cy="888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you!</a:t>
            </a:r>
            <a:endParaRPr lang="el-GR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BA0473-BAAF-49F1-99FC-846D15BF2249}"/>
              </a:ext>
            </a:extLst>
          </p:cNvPr>
          <p:cNvCxnSpPr/>
          <p:nvPr userDrawn="1"/>
        </p:nvCxnSpPr>
        <p:spPr>
          <a:xfrm>
            <a:off x="4510755" y="2837204"/>
            <a:ext cx="317049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FDD8D-8E50-4855-9726-6D828F49EC71}"/>
              </a:ext>
            </a:extLst>
          </p:cNvPr>
          <p:cNvCxnSpPr/>
          <p:nvPr userDrawn="1"/>
        </p:nvCxnSpPr>
        <p:spPr>
          <a:xfrm>
            <a:off x="4510755" y="3725966"/>
            <a:ext cx="317049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9D47CBF-D8E7-4B7D-A354-C29F91D1A9C7}"/>
              </a:ext>
            </a:extLst>
          </p:cNvPr>
          <p:cNvSpPr/>
          <p:nvPr userDrawn="1"/>
        </p:nvSpPr>
        <p:spPr>
          <a:xfrm>
            <a:off x="3720269" y="3725966"/>
            <a:ext cx="4751462" cy="888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Any questions?</a:t>
            </a:r>
            <a:endParaRPr lang="el-GR" sz="2400" i="1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2DE7AFA-8784-4444-8F8B-535663FF9F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05311" y="4435963"/>
            <a:ext cx="1538288" cy="146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Partner logo</a:t>
            </a:r>
            <a:endParaRPr lang="el-GR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C52F9B4-B319-4506-8597-FCCC605D7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2988" y="4435475"/>
            <a:ext cx="2998787" cy="146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3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7A06-54A0-4E35-A6B2-EA9DD36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AE3C-8525-40A7-B7CB-C0C1E517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E3917-7E84-4832-8594-FBF03C15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8893E1-875D-418F-90DA-5AAE92E5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DF151E-BF27-40D5-8758-7636B37AF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7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B2D1-7145-4C6E-9D9E-76BAE8E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88" y="692209"/>
            <a:ext cx="10516312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12500-F20B-42CA-B45E-6250F26A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533FD-C38E-448B-917B-E0C7B0F1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3821-3567-4BB4-89E1-311CBE42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0145E5-CCF4-4906-AA40-757AD0107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88" y="1847318"/>
            <a:ext cx="10515600" cy="4352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665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2D661-940C-42DA-B0D9-831183F26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7BFCB-7825-40C9-BF20-53836CFB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B9759-AC1A-4501-82FA-4AC69D06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B10D19-7432-4697-8A03-AB931928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88" y="692209"/>
            <a:ext cx="10516312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3FA814-E661-4FFA-A205-B75078E3E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88" y="1847318"/>
            <a:ext cx="10515600" cy="43524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Wingdings" panose="05000000000000000000" pitchFamily="2" charset="2"/>
              <a:buNone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Body text</a:t>
            </a:r>
          </a:p>
          <a:p>
            <a:pPr lvl="3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77713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080D-C1AF-4C20-843D-594025CE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65F8-E467-4E08-99E6-6DBDB0DF8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1E94D-035E-4A26-BACE-071E7AD6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AC25-53DD-4286-89F0-45B56EB9FE07}" type="datetime1">
              <a:rPr lang="el-GR" smtClean="0"/>
              <a:t>11/3/2020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D050D-10BF-435F-B0B5-B4859926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7F5B3-A3C9-4242-8462-1DE0E498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28D6BE-17D9-4484-B816-A091F263B50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2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4221-6768-44D0-AFA6-C25BABF7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0576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DAEA-CF41-44BC-A8F5-7A1C9AAA0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DBF9F-C6B4-40EB-A0EA-64301BA5C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sz="2000"/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A5AE7-8B8B-49B1-AA0E-9E051BB04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B0956-B92B-4C1D-A604-1A5DEE660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ü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Clr>
                <a:schemeClr val="accent5"/>
              </a:buClr>
              <a:buFont typeface="Courier New" panose="02070309020205020404" pitchFamily="49" charset="0"/>
              <a:buChar char="o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chemeClr val="accent5"/>
              </a:buClr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buClr>
                <a:schemeClr val="accent5"/>
              </a:buClr>
              <a:defRPr lang="el-G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el-G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AEE74-FBF1-4437-81DA-404CAF0D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ADE4-501E-45C9-9128-A19FAFFD1651}" type="datetime1">
              <a:rPr lang="el-GR" smtClean="0"/>
              <a:t>11/3/2020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F100F-3B8E-462F-8BA3-D87C5EF1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C9BA90-8BB5-4872-B465-E594F4CC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89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565E-185B-454C-8CBA-A7CC7F74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23" y="683664"/>
            <a:ext cx="10515600" cy="90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2C7FE-2FC9-468F-8530-7DBE7F79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7812-08F6-480A-9E2D-A6DFCDBB0CB6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A4043-6645-41E8-A8B4-C76C3796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D9C43-E313-4D3B-9119-5C75B077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515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A59CB-47DF-4829-8CEC-1BEA99FC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68B84-A35A-481D-BC1F-D2DBD692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Event/venue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2039B-CB90-45D7-939B-2F99F18B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3DECC9-70A2-49D8-A0BF-A1844C4F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B1B51A-7D49-43E5-B052-F75EB15385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1376" y="1990725"/>
            <a:ext cx="4192424" cy="4081062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774FD5-38F0-4C1C-9B55-7B8EFAFA54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82788"/>
            <a:ext cx="5527675" cy="408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06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4AEF75-271E-4EDA-B4AA-55EFE412D14C}"/>
              </a:ext>
            </a:extLst>
          </p:cNvPr>
          <p:cNvSpPr/>
          <p:nvPr userDrawn="1"/>
        </p:nvSpPr>
        <p:spPr>
          <a:xfrm>
            <a:off x="1794617" y="6033332"/>
            <a:ext cx="4982197" cy="623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200" dirty="0"/>
              <a:t>This project has received funding from the European Union’s Horizon 2020 research and innovation </a:t>
            </a:r>
            <a:r>
              <a:rPr lang="en-US" sz="1200" dirty="0" err="1"/>
              <a:t>programme</a:t>
            </a:r>
            <a:r>
              <a:rPr lang="en-US" sz="1200" dirty="0"/>
              <a:t> under grant agreement No 824309</a:t>
            </a:r>
            <a:r>
              <a:rPr lang="en-US" sz="1600" dirty="0"/>
              <a:t>.</a:t>
            </a:r>
            <a:endParaRPr lang="el-GR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94992-B086-40F8-AD2E-8F5DBC2BE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57" y="811850"/>
            <a:ext cx="8300678" cy="2151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D7037-2974-48B7-B81C-76223F31F0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0" y="6074301"/>
            <a:ext cx="810827" cy="5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0553-5DFE-4BA0-9D84-6FE0BF34C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7519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C9B7-EB7C-4E14-BAAC-84AF6CC2C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AB2-6CA7-4B6D-936A-F83B7DFFF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D1BEE-F0DA-474C-ABE9-9BD90A659D76}"/>
              </a:ext>
            </a:extLst>
          </p:cNvPr>
          <p:cNvSpPr/>
          <p:nvPr userDrawn="1"/>
        </p:nvSpPr>
        <p:spPr>
          <a:xfrm>
            <a:off x="3349951" y="0"/>
            <a:ext cx="8842049" cy="5469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746E6-B936-47A7-8460-3AAFCDB703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7" y="0"/>
            <a:ext cx="2743199" cy="71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3" r:id="rId3"/>
    <p:sldLayoutId id="2147483664" r:id="rId4"/>
    <p:sldLayoutId id="2147483665" r:id="rId5"/>
    <p:sldLayoutId id="2147483666" r:id="rId6"/>
    <p:sldLayoutId id="2147483685" r:id="rId7"/>
    <p:sldLayoutId id="2147483675" r:id="rId8"/>
    <p:sldLayoutId id="2147483670" r:id="rId9"/>
    <p:sldLayoutId id="2147483671" r:id="rId10"/>
    <p:sldLayoutId id="214748367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0553-5DFE-4BA0-9D84-6FE0BF34C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7519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C9B7-EB7C-4E14-BAAC-84AF6CC2C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Event/venue</a:t>
            </a:r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6AB2-6CA7-4B6D-936A-F83B7DFFF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0BBAD-2605-42BA-A5CC-4BB52A94E1D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D1BEE-F0DA-474C-ABE9-9BD90A659D76}"/>
              </a:ext>
            </a:extLst>
          </p:cNvPr>
          <p:cNvSpPr/>
          <p:nvPr userDrawn="1"/>
        </p:nvSpPr>
        <p:spPr>
          <a:xfrm>
            <a:off x="3349951" y="0"/>
            <a:ext cx="8842049" cy="5469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746E6-B936-47A7-8460-3AAFCDB7034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7" y="0"/>
            <a:ext cx="2743199" cy="71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1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20" Type="http://schemas.openxmlformats.org/officeDocument/2006/relationships/image" Target="../media/image56.jpe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28.png"/><Relationship Id="rId32" Type="http://schemas.openxmlformats.org/officeDocument/2006/relationships/image" Target="../media/image29.jpe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3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32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Relationship Id="rId27" Type="http://schemas.openxmlformats.org/officeDocument/2006/relationships/image" Target="../media/image62.jpeg"/><Relationship Id="rId30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21" Type="http://schemas.openxmlformats.org/officeDocument/2006/relationships/image" Target="../media/image84.jpe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jpg"/><Relationship Id="rId16" Type="http://schemas.openxmlformats.org/officeDocument/2006/relationships/image" Target="../media/image79.jp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jpg"/><Relationship Id="rId19" Type="http://schemas.openxmlformats.org/officeDocument/2006/relationships/image" Target="../media/image82.png"/><Relationship Id="rId4" Type="http://schemas.openxmlformats.org/officeDocument/2006/relationships/image" Target="../media/image67.jpeg"/><Relationship Id="rId9" Type="http://schemas.openxmlformats.org/officeDocument/2006/relationships/image" Target="../media/image72.jpg"/><Relationship Id="rId14" Type="http://schemas.openxmlformats.org/officeDocument/2006/relationships/image" Target="../media/image77.jpg"/><Relationship Id="rId22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3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eadstart-project.eu" TargetMode="External"/><Relationship Id="rId2" Type="http://schemas.openxmlformats.org/officeDocument/2006/relationships/hyperlink" Target="https://www.headstart-project.eu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cdn.euroncap.com/media/30700/euroncap-roadmap-2025-v4.pdf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jpeg"/><Relationship Id="rId7" Type="http://schemas.openxmlformats.org/officeDocument/2006/relationships/image" Target="../media/image4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eadstart-project.eu" TargetMode="External"/><Relationship Id="rId2" Type="http://schemas.openxmlformats.org/officeDocument/2006/relationships/hyperlink" Target="https://www.headstart-project.eu/results-to-date/deliverable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eadstart-project.eu" TargetMode="External"/><Relationship Id="rId2" Type="http://schemas.openxmlformats.org/officeDocument/2006/relationships/hyperlink" Target="https://www.headstart-project.eu/results-to-date/deliverable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dstart-project.eu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dstart-project.e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e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jean-baptiste.coget@ext.Vedecom.f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20FFC-6B83-489E-ACE1-87A77F939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579" y="3004457"/>
            <a:ext cx="10542137" cy="1567542"/>
          </a:xfrm>
        </p:spPr>
        <p:txBody>
          <a:bodyPr/>
          <a:lstStyle/>
          <a:p>
            <a:r>
              <a:rPr lang="en-US" sz="3600" dirty="0"/>
              <a:t>Webinar « State of innovation, stakeholder needs, requirements for Key Enabling Technologies and use case selection</a:t>
            </a:r>
            <a:r>
              <a:rPr lang="fr-FR" sz="3600" dirty="0"/>
              <a:t> »</a:t>
            </a:r>
            <a:endParaRPr lang="el-GR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F6AC1-4DCD-4368-9556-4C7BA3444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5316" y="4932947"/>
            <a:ext cx="10058400" cy="502178"/>
          </a:xfrm>
        </p:spPr>
        <p:txBody>
          <a:bodyPr/>
          <a:lstStyle/>
          <a:p>
            <a:r>
              <a:rPr lang="fr-FR" sz="2800" dirty="0"/>
              <a:t>Jean-Baptiste Coget, VEDECOM</a:t>
            </a:r>
            <a:endParaRPr lang="el-GR" sz="2800" dirty="0"/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077339B4-A319-49A0-942E-BFEEFD83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341"/>
          <a:stretch/>
        </p:blipFill>
        <p:spPr>
          <a:xfrm>
            <a:off x="9922042" y="5690402"/>
            <a:ext cx="1955340" cy="9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5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85646EA-39BD-4288-8FB5-AA391668B82B}"/>
              </a:ext>
            </a:extLst>
          </p:cNvPr>
          <p:cNvSpPr/>
          <p:nvPr/>
        </p:nvSpPr>
        <p:spPr>
          <a:xfrm>
            <a:off x="205845" y="1483496"/>
            <a:ext cx="5709747" cy="4742678"/>
          </a:xfrm>
          <a:prstGeom prst="roundRect">
            <a:avLst>
              <a:gd name="adj" fmla="val 9704"/>
            </a:avLst>
          </a:prstGeom>
          <a:solidFill>
            <a:srgbClr val="C6C6C6">
              <a:alpha val="61176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48E92E-2A30-40C0-B2B1-E5CDB5F17A64}"/>
              </a:ext>
            </a:extLst>
          </p:cNvPr>
          <p:cNvSpPr/>
          <p:nvPr/>
        </p:nvSpPr>
        <p:spPr>
          <a:xfrm>
            <a:off x="6164439" y="1483496"/>
            <a:ext cx="5709747" cy="4742678"/>
          </a:xfrm>
          <a:prstGeom prst="roundRect">
            <a:avLst>
              <a:gd name="adj" fmla="val 9704"/>
            </a:avLst>
          </a:prstGeom>
          <a:solidFill>
            <a:srgbClr val="C6C6C6">
              <a:alpha val="61176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055634" cy="672285"/>
          </a:xfrm>
        </p:spPr>
        <p:txBody>
          <a:bodyPr/>
          <a:lstStyle/>
          <a:p>
            <a:r>
              <a:rPr lang="en-US" dirty="0"/>
              <a:t>1- Terminology and taxonomy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94" y="1680298"/>
            <a:ext cx="5347063" cy="4458789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1" dirty="0"/>
              <a:t>Terminology: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en-US" sz="1800" b="1" dirty="0"/>
              <a:t>Project analysis : </a:t>
            </a:r>
            <a:r>
              <a:rPr lang="en-US" sz="1800" dirty="0"/>
              <a:t>list the terms linked to CAD from </a:t>
            </a:r>
            <a:r>
              <a:rPr lang="en-GB" sz="1800" dirty="0"/>
              <a:t>28 projects and standards (DIN-SAE Spec 91381; ISO/PAS 21448 …)</a:t>
            </a:r>
            <a:endParaRPr lang="en-US" sz="1800" dirty="0"/>
          </a:p>
          <a:p>
            <a:pPr lvl="0">
              <a:spcAft>
                <a:spcPts val="300"/>
              </a:spcAft>
            </a:pPr>
            <a:r>
              <a:rPr lang="en-GB" sz="1800" b="1" dirty="0"/>
              <a:t>Selection</a:t>
            </a:r>
            <a:r>
              <a:rPr lang="en-GB" sz="1800" dirty="0"/>
              <a:t> of the most representative terms. 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ym typeface="Wingdings" panose="05000000000000000000" pitchFamily="2" charset="2"/>
              </a:rPr>
              <a:t>Some terms have multiple meanings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ym typeface="Wingdings" panose="05000000000000000000" pitchFamily="2" charset="2"/>
              </a:rPr>
              <a:t>The same concept is expressed with different terms</a:t>
            </a:r>
          </a:p>
          <a:p>
            <a:pPr lvl="0">
              <a:spcAft>
                <a:spcPts val="300"/>
              </a:spcAft>
            </a:pPr>
            <a:r>
              <a:rPr lang="en-GB" sz="1800" dirty="0">
                <a:sym typeface="Wingdings" panose="05000000000000000000" pitchFamily="2" charset="2"/>
              </a:rPr>
              <a:t>Criteria for selecting terms and definition : 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ym typeface="Wingdings" panose="05000000000000000000" pitchFamily="2" charset="2"/>
              </a:rPr>
              <a:t>Relevance to the scope of HEADSTART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ym typeface="Wingdings" panose="05000000000000000000" pitchFamily="2" charset="2"/>
              </a:rPr>
              <a:t>Generality and representativeness</a:t>
            </a:r>
          </a:p>
          <a:p>
            <a:pPr lvl="1">
              <a:spcAft>
                <a:spcPts val="300"/>
              </a:spcAft>
            </a:pPr>
            <a:r>
              <a:rPr lang="en-US" sz="1600" dirty="0">
                <a:sym typeface="Wingdings" panose="05000000000000000000" pitchFamily="2" charset="2"/>
              </a:rPr>
              <a:t>Clarity and conciseness</a:t>
            </a:r>
          </a:p>
          <a:p>
            <a:pPr>
              <a:spcAft>
                <a:spcPts val="300"/>
              </a:spcAft>
            </a:pPr>
            <a:r>
              <a:rPr lang="en-US" sz="1800" dirty="0">
                <a:sym typeface="Wingdings" panose="05000000000000000000" pitchFamily="2" charset="2"/>
              </a:rPr>
              <a:t>A unified and unambiguous glossary has been defined with ~45 terms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10</a:t>
            </a:fld>
            <a:endParaRPr lang="el-GR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968071E-783F-4186-808A-3118FD9881FD}"/>
              </a:ext>
            </a:extLst>
          </p:cNvPr>
          <p:cNvSpPr txBox="1">
            <a:spLocks/>
          </p:cNvSpPr>
          <p:nvPr/>
        </p:nvSpPr>
        <p:spPr>
          <a:xfrm>
            <a:off x="6475389" y="1680298"/>
            <a:ext cx="4914536" cy="1227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en-US" b="1" dirty="0"/>
              <a:t>Taxonomy for automation levels: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ym typeface="Wingdings" panose="05000000000000000000" pitchFamily="2" charset="2"/>
              </a:rPr>
              <a:t>Most projects follow the SAE - J3016 taxonomy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ym typeface="Wingdings" panose="05000000000000000000" pitchFamily="2" charset="2"/>
              </a:rPr>
              <a:t>Other model found : BASt and NHTSA 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D9CBB595-3B2A-4BA3-AE00-56E05F257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03739"/>
              </p:ext>
            </p:extLst>
          </p:nvPr>
        </p:nvGraphicFramePr>
        <p:xfrm>
          <a:off x="6475389" y="3038986"/>
          <a:ext cx="5068769" cy="28353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2513">
                  <a:extLst>
                    <a:ext uri="{9D8B030D-6E8A-4147-A177-3AD203B41FA5}">
                      <a16:colId xmlns:a16="http://schemas.microsoft.com/office/drawing/2014/main" val="2830958349"/>
                    </a:ext>
                  </a:extLst>
                </a:gridCol>
                <a:gridCol w="1652110">
                  <a:extLst>
                    <a:ext uri="{9D8B030D-6E8A-4147-A177-3AD203B41FA5}">
                      <a16:colId xmlns:a16="http://schemas.microsoft.com/office/drawing/2014/main" val="3251511619"/>
                    </a:ext>
                  </a:extLst>
                </a:gridCol>
                <a:gridCol w="1399490">
                  <a:extLst>
                    <a:ext uri="{9D8B030D-6E8A-4147-A177-3AD203B41FA5}">
                      <a16:colId xmlns:a16="http://schemas.microsoft.com/office/drawing/2014/main" val="3823199353"/>
                    </a:ext>
                  </a:extLst>
                </a:gridCol>
                <a:gridCol w="1444656">
                  <a:extLst>
                    <a:ext uri="{9D8B030D-6E8A-4147-A177-3AD203B41FA5}">
                      <a16:colId xmlns:a16="http://schemas.microsoft.com/office/drawing/2014/main" val="3024773017"/>
                    </a:ext>
                  </a:extLst>
                </a:gridCol>
              </a:tblGrid>
              <a:tr h="3456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SAE - J3016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NHTSA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064668"/>
                  </a:ext>
                </a:extLst>
              </a:tr>
              <a:tr h="331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No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Driver Only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No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905271"/>
                  </a:ext>
                </a:extLst>
              </a:tr>
              <a:tr h="456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Driver Assistance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Assisted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Function Specific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77674"/>
                  </a:ext>
                </a:extLst>
              </a:tr>
              <a:tr h="456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Partial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Partly Automated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Combined Function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075140"/>
                  </a:ext>
                </a:extLst>
              </a:tr>
              <a:tr h="456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Conditional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Highly Automated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Limited Self-Driving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33735"/>
                  </a:ext>
                </a:extLst>
              </a:tr>
              <a:tr h="45652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/>
                        <a:t>High Automation</a:t>
                      </a:r>
                      <a:endParaRPr lang="fr-FR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Fully Automated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Full Self-Driving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63416"/>
                  </a:ext>
                </a:extLst>
              </a:tr>
              <a:tr h="331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kern="1200" dirty="0"/>
                        <a:t>Full Automation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/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/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957460"/>
                  </a:ext>
                </a:extLst>
              </a:tr>
            </a:tbl>
          </a:graphicData>
        </a:graphic>
      </p:graphicFrame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063CBFB0-388B-47FE-ACF3-8322FA4F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72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9" descr="Image result for l3 pilot">
            <a:extLst>
              <a:ext uri="{FF2B5EF4-FFF2-40B4-BE49-F238E27FC236}">
                <a16:creationId xmlns:a16="http://schemas.microsoft.com/office/drawing/2014/main" id="{A584D559-A32C-4D7F-BA0D-C21B7D62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16" y="2153120"/>
            <a:ext cx="1536624" cy="10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図 7">
            <a:extLst>
              <a:ext uri="{FF2B5EF4-FFF2-40B4-BE49-F238E27FC236}">
                <a16:creationId xmlns:a16="http://schemas.microsoft.com/office/drawing/2014/main" id="{336B50AD-3D5F-44F2-BD74-9C1A9E7235E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r="4133"/>
          <a:stretch/>
        </p:blipFill>
        <p:spPr bwMode="auto">
          <a:xfrm>
            <a:off x="9786270" y="2212404"/>
            <a:ext cx="1858915" cy="807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012D55-8BB4-4F37-B6B8-148EC4106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2189" r="12000" b="20198"/>
          <a:stretch/>
        </p:blipFill>
        <p:spPr bwMode="auto">
          <a:xfrm>
            <a:off x="317520" y="2290922"/>
            <a:ext cx="1532944" cy="69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6198327" cy="672285"/>
          </a:xfrm>
        </p:spPr>
        <p:txBody>
          <a:bodyPr/>
          <a:lstStyle/>
          <a:p>
            <a:r>
              <a:rPr lang="en-US" dirty="0"/>
              <a:t>2- Scenario concepts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3279"/>
            <a:ext cx="5953126" cy="672285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1800" dirty="0"/>
              <a:t>Objective : Definition of driving scenarios</a:t>
            </a:r>
          </a:p>
          <a:p>
            <a:pPr lvl="0">
              <a:spcBef>
                <a:spcPts val="600"/>
              </a:spcBef>
            </a:pPr>
            <a:r>
              <a:rPr lang="en-GB" sz="1800" dirty="0"/>
              <a:t>Scenario concepts detailed form several research projects 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11</a:t>
            </a:fld>
            <a:endParaRPr lang="el-G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C4D2A8-CC3C-4F81-97A7-D80B78802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196" y="2449397"/>
            <a:ext cx="1532943" cy="42322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6C540B-5381-4A3F-8FCA-BBFEC7AA8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21338" r="7332" b="19573"/>
          <a:stretch/>
        </p:blipFill>
        <p:spPr bwMode="auto">
          <a:xfrm>
            <a:off x="5306867" y="2480021"/>
            <a:ext cx="1316543" cy="4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D43D707-B26D-4761-BE54-A7A83E2A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775" y="2070779"/>
            <a:ext cx="449174" cy="299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D9BDAAE-BF10-4E9C-95C3-6CDFE99F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19" y="2157847"/>
            <a:ext cx="449174" cy="3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74A3EF6-1811-431C-9818-7A9C5BAF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75" y="2155750"/>
            <a:ext cx="451420" cy="3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F58CA72-0357-4BB9-9E3C-46069148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95" y="2186374"/>
            <a:ext cx="449174" cy="3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FAB063F1-1874-450A-8321-2339E57E3572}"/>
              </a:ext>
            </a:extLst>
          </p:cNvPr>
          <p:cNvSpPr txBox="1">
            <a:spLocks/>
          </p:cNvSpPr>
          <p:nvPr/>
        </p:nvSpPr>
        <p:spPr>
          <a:xfrm>
            <a:off x="838199" y="3274824"/>
            <a:ext cx="10082350" cy="6722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3- Research projects</a:t>
            </a:r>
            <a:endParaRPr lang="el-GR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4E043463-024F-4359-B140-DD57877ABFDE}"/>
              </a:ext>
            </a:extLst>
          </p:cNvPr>
          <p:cNvSpPr txBox="1">
            <a:spLocks/>
          </p:cNvSpPr>
          <p:nvPr/>
        </p:nvSpPr>
        <p:spPr>
          <a:xfrm>
            <a:off x="838198" y="3954226"/>
            <a:ext cx="10758062" cy="2259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dirty="0"/>
              <a:t>Objective : Identify CAD research projects of interest for HEADSTART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38 projects identified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Focus on HEADSTART’s Key Enabling Technologies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V2X communication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9 projects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Cyber security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7 projects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Positioning </a:t>
            </a:r>
            <a:r>
              <a:rPr lang="en-GB" sz="1600" dirty="0">
                <a:sym typeface="Wingdings" panose="05000000000000000000" pitchFamily="2" charset="2"/>
              </a:rPr>
              <a:t></a:t>
            </a:r>
            <a:r>
              <a:rPr lang="en-GB" sz="1600" dirty="0"/>
              <a:t> 8 projects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Focus on CAD-Test-definition &amp;Testing-activities </a:t>
            </a:r>
            <a:r>
              <a:rPr lang="en-GB" sz="1800" dirty="0">
                <a:sym typeface="Wingdings" panose="05000000000000000000" pitchFamily="2" charset="2"/>
              </a:rPr>
              <a:t> 22 projects</a:t>
            </a:r>
            <a:endParaRPr lang="en-GB" sz="1800" dirty="0"/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36321169-9A4B-408B-B6A3-D91D0B37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F94BBBA-4018-46B4-9B4F-16819C55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83" y="2111292"/>
            <a:ext cx="461467" cy="3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000625" cy="507113"/>
          </a:xfrm>
        </p:spPr>
        <p:txBody>
          <a:bodyPr/>
          <a:lstStyle/>
          <a:p>
            <a:r>
              <a:rPr lang="en-US" dirty="0"/>
              <a:t>3- Research projects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12</a:t>
            </a:fld>
            <a:endParaRPr lang="el-GR" dirty="0"/>
          </a:p>
        </p:txBody>
      </p:sp>
      <p:pic>
        <p:nvPicPr>
          <p:cNvPr id="10" name="Picture 10" descr="Image result for concorda">
            <a:extLst>
              <a:ext uri="{FF2B5EF4-FFF2-40B4-BE49-F238E27FC236}">
                <a16:creationId xmlns:a16="http://schemas.microsoft.com/office/drawing/2014/main" id="{3A505E19-1CA0-48E2-981F-01C4EB03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82" y="3513352"/>
            <a:ext cx="1354575" cy="35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B250F18-41C7-4AC1-9BC0-40F8B9A8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0" y="1677565"/>
            <a:ext cx="1354575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 descr="Image result for ENABLE-S3">
            <a:extLst>
              <a:ext uri="{FF2B5EF4-FFF2-40B4-BE49-F238E27FC236}">
                <a16:creationId xmlns:a16="http://schemas.microsoft.com/office/drawing/2014/main" id="{E8F24649-18CF-4BE6-9A0E-FB6FA020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30" y="1806867"/>
            <a:ext cx="1167737" cy="4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Image result for ENSEMBLE eu">
            <a:extLst>
              <a:ext uri="{FF2B5EF4-FFF2-40B4-BE49-F238E27FC236}">
                <a16:creationId xmlns:a16="http://schemas.microsoft.com/office/drawing/2014/main" id="{F152B09F-8C34-4813-AC49-BB45B648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21" y="2351158"/>
            <a:ext cx="1167737" cy="74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4CBBEB8C-37E7-4533-BE73-78D3B0BD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10" y="2351158"/>
            <a:ext cx="817416" cy="7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5F79A540-F75B-4CC7-8847-E6345146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76" y="2642665"/>
            <a:ext cx="1354575" cy="4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507CB443-84BD-4F28-B993-43064A80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29" y="3222667"/>
            <a:ext cx="1237801" cy="6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33356CFE-42C7-4AB7-938B-38CB919C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78" y="3180608"/>
            <a:ext cx="1047115" cy="8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94BB82CF-38AB-4E67-AE65-88BBE3B9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89" y="3237443"/>
            <a:ext cx="817416" cy="7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Autosec">
            <a:extLst>
              <a:ext uri="{FF2B5EF4-FFF2-40B4-BE49-F238E27FC236}">
                <a16:creationId xmlns:a16="http://schemas.microsoft.com/office/drawing/2014/main" id="{037D8C20-B03C-4EF0-B03D-A2F4566F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61" y="2551641"/>
            <a:ext cx="1284511" cy="4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031AB7C8-F75F-4580-8D2E-305BB89A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49" y="2672969"/>
            <a:ext cx="1284511" cy="46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8229B7C-3DB9-4E2F-AB35-CFC850FF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94" y="1659632"/>
            <a:ext cx="1167737" cy="5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B7EABE45-E95D-487A-96DC-5D39823B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20" y="3424325"/>
            <a:ext cx="1026005" cy="42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 descr="Image result for ProPART project">
            <a:extLst>
              <a:ext uri="{FF2B5EF4-FFF2-40B4-BE49-F238E27FC236}">
                <a16:creationId xmlns:a16="http://schemas.microsoft.com/office/drawing/2014/main" id="{A5330578-7EF8-4FA8-99CA-1D992CD73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" y="2422914"/>
            <a:ext cx="1331220" cy="3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93942419-DC67-43B8-804B-25F717D8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55" y="2453359"/>
            <a:ext cx="1029535" cy="65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F1414CA-A8C8-45F5-84F6-A8B4D86C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8" y="3139190"/>
            <a:ext cx="1167737" cy="36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026A50EE-E277-49E1-9F59-02E4DACA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63" y="4225064"/>
            <a:ext cx="1061579" cy="44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7261F861-F91B-447B-9B3E-1F328113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69" y="4250905"/>
            <a:ext cx="1061579" cy="4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Image result for Cloud-LSVA">
            <a:extLst>
              <a:ext uri="{FF2B5EF4-FFF2-40B4-BE49-F238E27FC236}">
                <a16:creationId xmlns:a16="http://schemas.microsoft.com/office/drawing/2014/main" id="{D6CCE373-79C6-4811-A5C0-8804BE9E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571" y="3248228"/>
            <a:ext cx="853656" cy="6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ESPLANADE">
            <a:extLst>
              <a:ext uri="{FF2B5EF4-FFF2-40B4-BE49-F238E27FC236}">
                <a16:creationId xmlns:a16="http://schemas.microsoft.com/office/drawing/2014/main" id="{A7ABAA82-87D7-4BD2-A15A-AE5C19FA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5" y="5360057"/>
            <a:ext cx="1273895" cy="1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Image result for Grand Cooperative Driving Challenge">
            <a:extLst>
              <a:ext uri="{FF2B5EF4-FFF2-40B4-BE49-F238E27FC236}">
                <a16:creationId xmlns:a16="http://schemas.microsoft.com/office/drawing/2014/main" id="{382A479D-CF07-48D6-9301-29CEE61E0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98" y="5150160"/>
            <a:ext cx="849263" cy="4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>
            <a:extLst>
              <a:ext uri="{FF2B5EF4-FFF2-40B4-BE49-F238E27FC236}">
                <a16:creationId xmlns:a16="http://schemas.microsoft.com/office/drawing/2014/main" id="{138E67DE-51B9-474C-BE7C-374B432F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41" y="1644937"/>
            <a:ext cx="646550" cy="66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9" descr="Image result for l3 pilot">
            <a:extLst>
              <a:ext uri="{FF2B5EF4-FFF2-40B4-BE49-F238E27FC236}">
                <a16:creationId xmlns:a16="http://schemas.microsoft.com/office/drawing/2014/main" id="{9ED58E90-692B-442C-A7EF-6BC955FA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30" y="1584363"/>
            <a:ext cx="1167737" cy="8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2">
            <a:extLst>
              <a:ext uri="{FF2B5EF4-FFF2-40B4-BE49-F238E27FC236}">
                <a16:creationId xmlns:a16="http://schemas.microsoft.com/office/drawing/2014/main" id="{021B5483-A5FA-474F-8E54-C08840C9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56" y="1620651"/>
            <a:ext cx="1194207" cy="54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9EA2F8E2-BEC5-4470-9510-8F136F56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2" y="3888650"/>
            <a:ext cx="1061579" cy="25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5" descr="Image result for robust sense">
            <a:extLst>
              <a:ext uri="{FF2B5EF4-FFF2-40B4-BE49-F238E27FC236}">
                <a16:creationId xmlns:a16="http://schemas.microsoft.com/office/drawing/2014/main" id="{C25986D5-490D-4F24-9614-6BA8C83A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50" y="1729036"/>
            <a:ext cx="1067640" cy="4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12">
            <a:extLst>
              <a:ext uri="{FF2B5EF4-FFF2-40B4-BE49-F238E27FC236}">
                <a16:creationId xmlns:a16="http://schemas.microsoft.com/office/drawing/2014/main" id="{A444574B-96D8-4C77-99F1-37F7987172D9}"/>
              </a:ext>
            </a:extLst>
          </p:cNvPr>
          <p:cNvGrpSpPr/>
          <p:nvPr/>
        </p:nvGrpSpPr>
        <p:grpSpPr>
          <a:xfrm>
            <a:off x="391288" y="4468480"/>
            <a:ext cx="1123505" cy="453782"/>
            <a:chOff x="828843" y="3429000"/>
            <a:chExt cx="1905000" cy="769425"/>
          </a:xfrm>
        </p:grpSpPr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A1496175-1CF6-4524-99C2-4618B3A65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43" y="3429000"/>
              <a:ext cx="190500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C24D11D6-E0BC-444E-80A0-3A1A31C986A0}"/>
                </a:ext>
              </a:extLst>
            </p:cNvPr>
            <p:cNvSpPr txBox="1"/>
            <p:nvPr/>
          </p:nvSpPr>
          <p:spPr>
            <a:xfrm>
              <a:off x="828843" y="3780937"/>
              <a:ext cx="1905000" cy="41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Program (SAFER)</a:t>
              </a:r>
              <a:endParaRPr lang="en-US" sz="1000" dirty="0"/>
            </a:p>
          </p:txBody>
        </p:sp>
      </p:grpSp>
      <p:pic>
        <p:nvPicPr>
          <p:cNvPr id="43" name="Picture 38" descr="Image result for scout eu project">
            <a:extLst>
              <a:ext uri="{FF2B5EF4-FFF2-40B4-BE49-F238E27FC236}">
                <a16:creationId xmlns:a16="http://schemas.microsoft.com/office/drawing/2014/main" id="{CD2A423B-74EB-4E37-82BB-978207BF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27" y="3424325"/>
            <a:ext cx="849263" cy="4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52F66DF-2D8E-472B-81AF-252AFAAD9B2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58895" y="1688992"/>
            <a:ext cx="1284511" cy="354640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372A168C-C2A3-448A-8CB8-648A99F1A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21338" r="7332" b="19573"/>
          <a:stretch/>
        </p:blipFill>
        <p:spPr bwMode="auto">
          <a:xfrm>
            <a:off x="10915782" y="2594690"/>
            <a:ext cx="1072833" cy="3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5CFFAF7C-5EF8-4337-859E-2476E5CDBD39}"/>
              </a:ext>
            </a:extLst>
          </p:cNvPr>
          <p:cNvSpPr txBox="1">
            <a:spLocks/>
          </p:cNvSpPr>
          <p:nvPr/>
        </p:nvSpPr>
        <p:spPr>
          <a:xfrm>
            <a:off x="6948438" y="4751047"/>
            <a:ext cx="4405361" cy="911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Cooperative driving at traffic intersections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Grand Cooperative Driving Challenge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Coordination of CAVs over 5G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ADAS &amp; me</a:t>
            </a:r>
          </a:p>
        </p:txBody>
      </p:sp>
      <p:pic>
        <p:nvPicPr>
          <p:cNvPr id="50" name="図 7">
            <a:extLst>
              <a:ext uri="{FF2B5EF4-FFF2-40B4-BE49-F238E27FC236}">
                <a16:creationId xmlns:a16="http://schemas.microsoft.com/office/drawing/2014/main" id="{80562BBC-2FF6-4397-A6A1-010C07EE5936}"/>
              </a:ext>
            </a:extLst>
          </p:cNvPr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r="4133"/>
          <a:stretch/>
        </p:blipFill>
        <p:spPr bwMode="auto">
          <a:xfrm>
            <a:off x="1781089" y="5068870"/>
            <a:ext cx="1674839" cy="727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Content Placeholder 7">
            <a:extLst>
              <a:ext uri="{FF2B5EF4-FFF2-40B4-BE49-F238E27FC236}">
                <a16:creationId xmlns:a16="http://schemas.microsoft.com/office/drawing/2014/main" id="{38E61D63-B22D-493E-AE23-7209D0A623D7}"/>
              </a:ext>
            </a:extLst>
          </p:cNvPr>
          <p:cNvSpPr txBox="1">
            <a:spLocks/>
          </p:cNvSpPr>
          <p:nvPr/>
        </p:nvSpPr>
        <p:spPr>
          <a:xfrm>
            <a:off x="5595937" y="4331324"/>
            <a:ext cx="2379217" cy="1358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en-US" sz="1800" b="1" dirty="0">
                <a:solidFill>
                  <a:srgbClr val="1755A6"/>
                </a:solidFill>
              </a:rPr>
              <a:t>Other projects: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sym typeface="Wingdings" panose="05000000000000000000" pitchFamily="2" charset="2"/>
              </a:rPr>
              <a:t>HoliSec</a:t>
            </a:r>
            <a:endParaRPr lang="en-US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>
                <a:sym typeface="Wingdings" panose="05000000000000000000" pitchFamily="2" charset="2"/>
              </a:rPr>
              <a:t>MuCCA</a:t>
            </a:r>
            <a:endParaRPr lang="en-US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PROSPECT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ym typeface="Wingdings" panose="05000000000000000000" pitchFamily="2" charset="2"/>
              </a:rPr>
              <a:t>ESCAPE</a:t>
            </a:r>
          </a:p>
        </p:txBody>
      </p:sp>
      <p:sp>
        <p:nvSpPr>
          <p:cNvPr id="47" name="Espace réservé du pied de page 3">
            <a:extLst>
              <a:ext uri="{FF2B5EF4-FFF2-40B4-BE49-F238E27FC236}">
                <a16:creationId xmlns:a16="http://schemas.microsoft.com/office/drawing/2014/main" id="{3B2523C4-F7EA-4BEE-9FD0-98FDC6FF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989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47" y="681036"/>
            <a:ext cx="4480865" cy="672285"/>
          </a:xfrm>
        </p:spPr>
        <p:txBody>
          <a:bodyPr/>
          <a:lstStyle/>
          <a:p>
            <a:r>
              <a:rPr lang="en-US" dirty="0"/>
              <a:t>4- Initiatives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13</a:t>
            </a:fld>
            <a:endParaRPr lang="el-GR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3CC8CEB-EAAB-4B71-A3F4-7E465CB3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35" y="1375190"/>
            <a:ext cx="7554679" cy="110008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/>
              <a:t>Objective : Identify CAD initiatives of interest for HEADSTART</a:t>
            </a:r>
          </a:p>
          <a:p>
            <a:pPr lvl="0">
              <a:spcBef>
                <a:spcPts val="600"/>
              </a:spcBef>
            </a:pPr>
            <a:r>
              <a:rPr lang="en-GB" dirty="0"/>
              <a:t>22 relevant initiatives found</a:t>
            </a:r>
          </a:p>
          <a:p>
            <a:pPr lvl="0">
              <a:spcBef>
                <a:spcPts val="600"/>
              </a:spcBef>
            </a:pPr>
            <a:r>
              <a:rPr lang="en-GB" dirty="0"/>
              <a:t>Classification into several topics: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A80362-BEEE-403F-89F1-E75C914C4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56" y="2027195"/>
            <a:ext cx="1477135" cy="60008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00FA1F2-0E80-4A37-8DFC-FE4E008F5E50}"/>
              </a:ext>
            </a:extLst>
          </p:cNvPr>
          <p:cNvSpPr/>
          <p:nvPr/>
        </p:nvSpPr>
        <p:spPr>
          <a:xfrm>
            <a:off x="282426" y="3055357"/>
            <a:ext cx="2425477" cy="312160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72A4C38-DDC9-40F4-B607-FC5E17CA8C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5" y="4799045"/>
            <a:ext cx="1847903" cy="4727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74A55B-2729-4343-9D38-55AE4710FAB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3611" r="4514" b="25417"/>
          <a:stretch/>
        </p:blipFill>
        <p:spPr bwMode="auto">
          <a:xfrm>
            <a:off x="479274" y="3247985"/>
            <a:ext cx="2098025" cy="583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BB3C286-249E-4AE2-B18F-E66214CCE53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9675"/>
          <a:stretch/>
        </p:blipFill>
        <p:spPr bwMode="auto">
          <a:xfrm>
            <a:off x="624821" y="3920884"/>
            <a:ext cx="1747317" cy="732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EADAB26-72BD-4361-942E-767E0B5C82FB}"/>
              </a:ext>
            </a:extLst>
          </p:cNvPr>
          <p:cNvSpPr txBox="1"/>
          <p:nvPr/>
        </p:nvSpPr>
        <p:spPr>
          <a:xfrm>
            <a:off x="396287" y="2667937"/>
            <a:ext cx="2197753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Manufacturers associations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8860AF7-7BBF-4116-848D-73DD66D63A2C}"/>
              </a:ext>
            </a:extLst>
          </p:cNvPr>
          <p:cNvSpPr/>
          <p:nvPr/>
        </p:nvSpPr>
        <p:spPr>
          <a:xfrm>
            <a:off x="2923905" y="3055358"/>
            <a:ext cx="2411223" cy="312160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9D6B7F-134F-4910-8181-6FA5CCDB1C0B}"/>
              </a:ext>
            </a:extLst>
          </p:cNvPr>
          <p:cNvSpPr txBox="1"/>
          <p:nvPr/>
        </p:nvSpPr>
        <p:spPr>
          <a:xfrm>
            <a:off x="3343151" y="2661968"/>
            <a:ext cx="1470869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Public authorities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D1AC205-E0ED-4F71-938A-A64933742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2" y="4560844"/>
            <a:ext cx="1874265" cy="4602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095E90-B71D-409D-B9ED-6C19548B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13" y="5368171"/>
            <a:ext cx="2035641" cy="6250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9945E9-90C3-4569-AB39-37E2BD931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08" y="3290891"/>
            <a:ext cx="1021178" cy="10211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1959E99-B03D-4020-AA4C-B1884AB71D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6373"/>
          <a:stretch/>
        </p:blipFill>
        <p:spPr>
          <a:xfrm>
            <a:off x="10072200" y="2693663"/>
            <a:ext cx="1469014" cy="83395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72A39E5-4251-4E5F-B67C-4DBDD9FA8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80" y="3740030"/>
            <a:ext cx="1894385" cy="44694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EFF62E4-5190-4599-A5B2-4DE5B91C3E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44" y="3056162"/>
            <a:ext cx="1694813" cy="4848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0E879C9-46A8-4E26-9746-00C36F32C2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08" y="4396196"/>
            <a:ext cx="2010845" cy="7641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BB9B8B-0118-4864-8453-A2372D8671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04" y="5249221"/>
            <a:ext cx="3160590" cy="49023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8FC7D9D-8907-420D-8E7E-D440970FD62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18503" r="12215" b="24312"/>
          <a:stretch/>
        </p:blipFill>
        <p:spPr>
          <a:xfrm>
            <a:off x="8230271" y="1339208"/>
            <a:ext cx="1416429" cy="74568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8364870-51CD-4DC8-A00C-A3ED7E18FF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2538" r="3296" b="10662"/>
          <a:stretch/>
        </p:blipFill>
        <p:spPr>
          <a:xfrm>
            <a:off x="9704333" y="1340784"/>
            <a:ext cx="1863783" cy="64634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F6FBA3A-4EC0-4EAB-A7FF-587786683B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 t="17343" r="22022" b="25107"/>
          <a:stretch/>
        </p:blipFill>
        <p:spPr>
          <a:xfrm>
            <a:off x="10169991" y="4380483"/>
            <a:ext cx="1416429" cy="77462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1ACBE5F-6A54-49BF-9887-695F99D2790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3879" y="2183773"/>
            <a:ext cx="1590312" cy="648647"/>
          </a:xfrm>
          <a:prstGeom prst="rect">
            <a:avLst/>
          </a:prstGeom>
        </p:spPr>
      </p:pic>
      <p:pic>
        <p:nvPicPr>
          <p:cNvPr id="35" name="Picture 2" descr="RÃ©sultat de recherche d'images pour &quot;ncap&quot;">
            <a:extLst>
              <a:ext uri="{FF2B5EF4-FFF2-40B4-BE49-F238E27FC236}">
                <a16:creationId xmlns:a16="http://schemas.microsoft.com/office/drawing/2014/main" id="{14AEA723-5CE1-4001-8F9E-0912B1B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2" y="5288100"/>
            <a:ext cx="1930730" cy="7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451" descr="C:\Users\aarrue\AppData\Local\Microsoft\Windows\INetCache\Content.MSO\C49C412A.tmp">
            <a:extLst>
              <a:ext uri="{FF2B5EF4-FFF2-40B4-BE49-F238E27FC236}">
                <a16:creationId xmlns:a16="http://schemas.microsoft.com/office/drawing/2014/main" id="{952E2BC6-EB50-4D02-9D79-B260F85201E5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55" y="3860744"/>
            <a:ext cx="2185975" cy="4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n 452" descr="C:\Users\aarrue\AppData\Local\Microsoft\Windows\INetCache\Content.MSO\973118DB.tmp">
            <a:extLst>
              <a:ext uri="{FF2B5EF4-FFF2-40B4-BE49-F238E27FC236}">
                <a16:creationId xmlns:a16="http://schemas.microsoft.com/office/drawing/2014/main" id="{F79088D8-C52F-40A8-9243-51A293279C67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7" b="29777"/>
          <a:stretch/>
        </p:blipFill>
        <p:spPr bwMode="auto">
          <a:xfrm>
            <a:off x="5884502" y="3189055"/>
            <a:ext cx="1451675" cy="574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2" descr="RÃ©sultat de recherche d'images pour &quot;oica logo&quot;">
            <a:extLst>
              <a:ext uri="{FF2B5EF4-FFF2-40B4-BE49-F238E27FC236}">
                <a16:creationId xmlns:a16="http://schemas.microsoft.com/office/drawing/2014/main" id="{B9FF8D8A-7EC7-4062-AB94-CB1AA88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7" b="12677"/>
          <a:stretch/>
        </p:blipFill>
        <p:spPr bwMode="auto">
          <a:xfrm>
            <a:off x="570702" y="5414185"/>
            <a:ext cx="1847903" cy="69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5DCD098E-7261-4329-9EBF-0AC4460E5775}"/>
              </a:ext>
            </a:extLst>
          </p:cNvPr>
          <p:cNvSpPr/>
          <p:nvPr/>
        </p:nvSpPr>
        <p:spPr>
          <a:xfrm>
            <a:off x="5554394" y="3055357"/>
            <a:ext cx="2167272" cy="142749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65C309D-F4DB-4FE3-9588-B63A26B7CD76}"/>
              </a:ext>
            </a:extLst>
          </p:cNvPr>
          <p:cNvSpPr txBox="1"/>
          <p:nvPr/>
        </p:nvSpPr>
        <p:spPr>
          <a:xfrm>
            <a:off x="6209376" y="2660541"/>
            <a:ext cx="87994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KETs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A751245-2F21-4120-802C-8F658CC790D8}"/>
              </a:ext>
            </a:extLst>
          </p:cNvPr>
          <p:cNvSpPr/>
          <p:nvPr/>
        </p:nvSpPr>
        <p:spPr>
          <a:xfrm>
            <a:off x="5554394" y="5087052"/>
            <a:ext cx="2167272" cy="108154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A10AFF0-9E84-4154-BA56-119FB037F84F}"/>
              </a:ext>
            </a:extLst>
          </p:cNvPr>
          <p:cNvSpPr txBox="1"/>
          <p:nvPr/>
        </p:nvSpPr>
        <p:spPr>
          <a:xfrm>
            <a:off x="5912509" y="4699351"/>
            <a:ext cx="1470869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Consumer testing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1D219831-DB76-4C9E-9D35-0D0EA8334B24}"/>
              </a:ext>
            </a:extLst>
          </p:cNvPr>
          <p:cNvSpPr/>
          <p:nvPr/>
        </p:nvSpPr>
        <p:spPr>
          <a:xfrm>
            <a:off x="7989345" y="1179677"/>
            <a:ext cx="3816920" cy="4997285"/>
          </a:xfrm>
          <a:prstGeom prst="roundRect">
            <a:avLst>
              <a:gd name="adj" fmla="val 1187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372252F-B3E6-41BE-9BA1-782C341377C8}"/>
              </a:ext>
            </a:extLst>
          </p:cNvPr>
          <p:cNvSpPr txBox="1"/>
          <p:nvPr/>
        </p:nvSpPr>
        <p:spPr>
          <a:xfrm>
            <a:off x="8817912" y="802046"/>
            <a:ext cx="2159487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Other relevant initiatives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1684E01-A20D-4E1B-AE23-CF856CF7BEA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74" y="3456231"/>
            <a:ext cx="1351930" cy="1081543"/>
          </a:xfrm>
          <a:prstGeom prst="rect">
            <a:avLst/>
          </a:prstGeom>
        </p:spPr>
      </p:pic>
      <p:sp>
        <p:nvSpPr>
          <p:cNvPr id="45" name="Content Placeholder 7">
            <a:extLst>
              <a:ext uri="{FF2B5EF4-FFF2-40B4-BE49-F238E27FC236}">
                <a16:creationId xmlns:a16="http://schemas.microsoft.com/office/drawing/2014/main" id="{51B74579-A8D2-4AE6-B933-4E26B8123BF2}"/>
              </a:ext>
            </a:extLst>
          </p:cNvPr>
          <p:cNvSpPr txBox="1">
            <a:spLocks/>
          </p:cNvSpPr>
          <p:nvPr/>
        </p:nvSpPr>
        <p:spPr>
          <a:xfrm>
            <a:off x="8510453" y="5821714"/>
            <a:ext cx="3030761" cy="272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ym typeface="Wingdings" panose="05000000000000000000" pitchFamily="2" charset="2"/>
              </a:rPr>
              <a:t>Nouvelle France </a:t>
            </a:r>
            <a:r>
              <a:rPr lang="en-US" sz="1600" dirty="0" err="1">
                <a:sym typeface="Wingdings" panose="05000000000000000000" pitchFamily="2" charset="2"/>
              </a:rPr>
              <a:t>Industrielle</a:t>
            </a:r>
            <a:r>
              <a:rPr lang="en-US" sz="1600" dirty="0">
                <a:sym typeface="Wingdings" panose="05000000000000000000" pitchFamily="2" charset="2"/>
              </a:rPr>
              <a:t> (NFI)</a:t>
            </a:r>
          </a:p>
        </p:txBody>
      </p:sp>
      <p:sp>
        <p:nvSpPr>
          <p:cNvPr id="46" name="Espace réservé du pied de page 3">
            <a:extLst>
              <a:ext uri="{FF2B5EF4-FFF2-40B4-BE49-F238E27FC236}">
                <a16:creationId xmlns:a16="http://schemas.microsoft.com/office/drawing/2014/main" id="{BEE5D2E6-8D34-49AD-BB1C-B75A5969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732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4115">
            <a:extLst>
              <a:ext uri="{FF2B5EF4-FFF2-40B4-BE49-F238E27FC236}">
                <a16:creationId xmlns:a16="http://schemas.microsoft.com/office/drawing/2014/main" id="{BA5F2474-1058-4A14-9021-EEB846D944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806771"/>
              </p:ext>
            </p:extLst>
          </p:nvPr>
        </p:nvGraphicFramePr>
        <p:xfrm>
          <a:off x="966650" y="1276260"/>
          <a:ext cx="10119360" cy="520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387150" cy="672285"/>
          </a:xfrm>
        </p:spPr>
        <p:txBody>
          <a:bodyPr/>
          <a:lstStyle/>
          <a:p>
            <a:r>
              <a:rPr lang="en-US" dirty="0"/>
              <a:t>4- Initiatives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14</a:t>
            </a:fld>
            <a:endParaRPr lang="el-G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59D073B5-B973-401D-9083-22218E99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573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7A8E981F-38A6-466C-B1CE-E3A393D991A1}"/>
              </a:ext>
            </a:extLst>
          </p:cNvPr>
          <p:cNvSpPr/>
          <p:nvPr/>
        </p:nvSpPr>
        <p:spPr>
          <a:xfrm>
            <a:off x="9139792" y="2405916"/>
            <a:ext cx="2660322" cy="3385284"/>
          </a:xfrm>
          <a:prstGeom prst="roundRect">
            <a:avLst>
              <a:gd name="adj" fmla="val 10562"/>
            </a:avLst>
          </a:prstGeom>
          <a:solidFill>
            <a:srgbClr val="E8EDF5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accent5"/>
                </a:solidFill>
              </a:rPr>
              <a:t>Dummies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Global Vehicle Target (GVT)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Pedestrian Target (PT)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Bicyclist Target (BT)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…</a:t>
            </a:r>
          </a:p>
          <a:p>
            <a:pPr lvl="0" algn="ctr">
              <a:spcAft>
                <a:spcPts val="600"/>
              </a:spcAft>
            </a:pPr>
            <a:endParaRPr lang="en-US" sz="1400" b="1" dirty="0">
              <a:solidFill>
                <a:schemeClr val="accent5"/>
              </a:solidFill>
            </a:endParaRPr>
          </a:p>
          <a:p>
            <a:pPr lvl="0" algn="ctr">
              <a:spcAft>
                <a:spcPts val="600"/>
              </a:spcAft>
            </a:pPr>
            <a:r>
              <a:rPr lang="en-US" sz="1400" b="1" dirty="0">
                <a:solidFill>
                  <a:schemeClr val="accent5"/>
                </a:solidFill>
              </a:rPr>
              <a:t>Software to control dummies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Robot Operating System (ROS)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Automotive Data and Time-Triggered Framework (ADTF)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4F0B9CB-5818-4551-89F9-7918459C3B14}"/>
              </a:ext>
            </a:extLst>
          </p:cNvPr>
          <p:cNvSpPr/>
          <p:nvPr/>
        </p:nvSpPr>
        <p:spPr>
          <a:xfrm>
            <a:off x="6197382" y="2405916"/>
            <a:ext cx="2660322" cy="3385284"/>
          </a:xfrm>
          <a:prstGeom prst="roundRect">
            <a:avLst>
              <a:gd name="adj" fmla="val 10562"/>
            </a:avLst>
          </a:prstGeom>
          <a:solidFill>
            <a:srgbClr val="E8EDF5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chemeClr val="accent5"/>
                </a:solidFill>
              </a:rPr>
              <a:t>Simulation tools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NVIDIA DRIVE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Microsoft </a:t>
            </a:r>
            <a:r>
              <a:rPr lang="en-US" sz="1300" b="1" dirty="0" err="1">
                <a:solidFill>
                  <a:schemeClr val="tx1"/>
                </a:solidFill>
              </a:rPr>
              <a:t>AirSim</a:t>
            </a:r>
            <a:endParaRPr lang="en-US" sz="1300" b="1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</a:rPr>
              <a:t>Simcenter</a:t>
            </a:r>
            <a:r>
              <a:rPr lang="en-US" sz="1300" b="1" dirty="0">
                <a:solidFill>
                  <a:schemeClr val="tx1"/>
                </a:solidFill>
              </a:rPr>
              <a:t> </a:t>
            </a:r>
            <a:r>
              <a:rPr lang="en-US" sz="1300" b="1" dirty="0" err="1">
                <a:solidFill>
                  <a:schemeClr val="tx1"/>
                </a:solidFill>
              </a:rPr>
              <a:t>Prescan</a:t>
            </a:r>
            <a:endParaRPr lang="en-US" sz="1300" b="1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CARLA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IPG Carmaker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</a:rPr>
              <a:t>rFpro</a:t>
            </a:r>
            <a:endParaRPr lang="en-US" sz="1300" b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VIRES VTD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...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01DE6AC-5703-4CE9-8FEE-7BD2D638CEB0}"/>
              </a:ext>
            </a:extLst>
          </p:cNvPr>
          <p:cNvSpPr/>
          <p:nvPr/>
        </p:nvSpPr>
        <p:spPr>
          <a:xfrm>
            <a:off x="3254972" y="2405916"/>
            <a:ext cx="2660322" cy="3385284"/>
          </a:xfrm>
          <a:prstGeom prst="roundRect">
            <a:avLst>
              <a:gd name="adj" fmla="val 8271"/>
            </a:avLst>
          </a:prstGeom>
          <a:solidFill>
            <a:srgbClr val="E8EDF5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Recording tools</a:t>
            </a:r>
          </a:p>
          <a:p>
            <a:pPr algn="ctr">
              <a:spcAft>
                <a:spcPts val="600"/>
              </a:spcAft>
            </a:pPr>
            <a:r>
              <a:rPr lang="en-US" sz="1300" i="1" dirty="0">
                <a:solidFill>
                  <a:srgbClr val="BA55A0"/>
                </a:solidFill>
                <a:sym typeface="Wingdings" panose="05000000000000000000" pitchFamily="2" charset="2"/>
              </a:rPr>
              <a:t>Synchronous raw data acquisition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</a:rPr>
              <a:t>RTMaps</a:t>
            </a:r>
            <a:endParaRPr lang="en-US" sz="1300" b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</a:rPr>
              <a:t>Polysync</a:t>
            </a:r>
            <a:r>
              <a:rPr lang="en-US" sz="1300" b="1" dirty="0">
                <a:solidFill>
                  <a:schemeClr val="tx1"/>
                </a:solidFill>
              </a:rPr>
              <a:t> Core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IDIADA IDAPT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 err="1">
                <a:solidFill>
                  <a:schemeClr val="tx1"/>
                </a:solidFill>
              </a:rPr>
              <a:t>LogicBricks</a:t>
            </a:r>
            <a:r>
              <a:rPr lang="en-US" sz="1300" b="1" dirty="0">
                <a:solidFill>
                  <a:schemeClr val="tx1"/>
                </a:solidFill>
              </a:rPr>
              <a:t> </a:t>
            </a:r>
            <a:r>
              <a:rPr lang="en-US" sz="1300" b="1" dirty="0" err="1">
                <a:solidFill>
                  <a:schemeClr val="tx1"/>
                </a:solidFill>
              </a:rPr>
              <a:t>logiRECORDER</a:t>
            </a:r>
            <a:r>
              <a:rPr lang="en-US" sz="1300" b="1" dirty="0">
                <a:solidFill>
                  <a:schemeClr val="tx1"/>
                </a:solidFill>
              </a:rPr>
              <a:t> 3.0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1B9C62C0-76E2-43E6-A79A-CF0ABCB111C0}"/>
              </a:ext>
            </a:extLst>
          </p:cNvPr>
          <p:cNvSpPr/>
          <p:nvPr/>
        </p:nvSpPr>
        <p:spPr>
          <a:xfrm>
            <a:off x="312562" y="2405916"/>
            <a:ext cx="2660322" cy="3385284"/>
          </a:xfrm>
          <a:prstGeom prst="roundRect">
            <a:avLst>
              <a:gd name="adj" fmla="val 8925"/>
            </a:avLst>
          </a:prstGeom>
          <a:solidFill>
            <a:srgbClr val="E8EDF5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Annotation tools</a:t>
            </a:r>
          </a:p>
          <a:p>
            <a:pPr algn="ctr">
              <a:spcAft>
                <a:spcPts val="600"/>
              </a:spcAft>
            </a:pPr>
            <a:r>
              <a:rPr lang="en-US" sz="1300" i="1" dirty="0">
                <a:solidFill>
                  <a:srgbClr val="BA55A0"/>
                </a:solidFill>
                <a:sym typeface="Wingdings" panose="05000000000000000000" pitchFamily="2" charset="2"/>
              </a:rPr>
              <a:t>Addition of relevant metadata</a:t>
            </a:r>
            <a:endParaRPr lang="en-US" sz="1300" i="1" dirty="0">
              <a:solidFill>
                <a:srgbClr val="BA55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Video Annotation tools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Annotation tools for 3D content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Web platforms offering data annotation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Web platforms offering data annotation services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Annotation tools from initiatives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961915" cy="672285"/>
          </a:xfrm>
        </p:spPr>
        <p:txBody>
          <a:bodyPr/>
          <a:lstStyle/>
          <a:p>
            <a:r>
              <a:rPr lang="en-US" dirty="0"/>
              <a:t>5- Tools for safety assurance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450" y="6356350"/>
            <a:ext cx="38735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15</a:t>
            </a:fld>
            <a:endParaRPr lang="el-GR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67497D15-0625-4193-9CB0-A8C5A73486A7}"/>
              </a:ext>
            </a:extLst>
          </p:cNvPr>
          <p:cNvSpPr txBox="1">
            <a:spLocks/>
          </p:cNvSpPr>
          <p:nvPr/>
        </p:nvSpPr>
        <p:spPr>
          <a:xfrm>
            <a:off x="4038600" y="64060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WP1 Webinar</a:t>
            </a:r>
            <a:endParaRPr lang="el-GR" dirty="0"/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AAD10363-0D96-4DBE-ADA7-C5D9F826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323"/>
            <a:ext cx="10515600" cy="730325"/>
          </a:xfrm>
        </p:spPr>
        <p:txBody>
          <a:bodyPr/>
          <a:lstStyle/>
          <a:p>
            <a:r>
              <a:rPr lang="en-US" dirty="0"/>
              <a:t>Objective : List the main tools relevant for HEADSTART</a:t>
            </a:r>
          </a:p>
          <a:p>
            <a:r>
              <a:rPr lang="en-US" dirty="0"/>
              <a:t>Four categories of tools of interest for HEADSTART:</a:t>
            </a:r>
          </a:p>
        </p:txBody>
      </p:sp>
    </p:spTree>
    <p:extLst>
      <p:ext uri="{BB962C8B-B14F-4D97-AF65-F5344CB8AC3E}">
        <p14:creationId xmlns:p14="http://schemas.microsoft.com/office/powerpoint/2010/main" val="337898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9" descr="Image result for l3 pilot">
            <a:extLst>
              <a:ext uri="{FF2B5EF4-FFF2-40B4-BE49-F238E27FC236}">
                <a16:creationId xmlns:a16="http://schemas.microsoft.com/office/drawing/2014/main" id="{5DE825C6-16DB-4DF8-8F3C-C3D27E6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1" y="3877956"/>
            <a:ext cx="1275108" cy="8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866121" cy="672285"/>
          </a:xfrm>
        </p:spPr>
        <p:txBody>
          <a:bodyPr/>
          <a:lstStyle/>
          <a:p>
            <a:r>
              <a:rPr lang="en-US" dirty="0"/>
              <a:t>6- Legislations and boundary conditions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9" y="1506124"/>
            <a:ext cx="11329509" cy="1013483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1800" b="1" dirty="0"/>
              <a:t>Objective: </a:t>
            </a:r>
            <a:r>
              <a:rPr lang="en-GB" sz="1800" dirty="0"/>
              <a:t>Assess the current legislation on type approval for CAD functions, identify the relevant legislations for HEADSTART.</a:t>
            </a:r>
          </a:p>
          <a:p>
            <a:pPr lvl="0">
              <a:spcBef>
                <a:spcPts val="600"/>
              </a:spcBef>
            </a:pPr>
            <a:r>
              <a:rPr lang="en-GB" sz="1800" dirty="0"/>
              <a:t>56 document reviewed from European and non-European Legislation, National Legislation, Standards and Guidelines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16</a:t>
            </a:fld>
            <a:endParaRPr lang="el-GR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4224C62-65C3-4598-9936-99B0AADF7F1E}"/>
              </a:ext>
            </a:extLst>
          </p:cNvPr>
          <p:cNvSpPr txBox="1">
            <a:spLocks/>
          </p:cNvSpPr>
          <p:nvPr/>
        </p:nvSpPr>
        <p:spPr>
          <a:xfrm>
            <a:off x="838199" y="2599956"/>
            <a:ext cx="10866121" cy="6722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7- Methodology for Safety assurance</a:t>
            </a:r>
            <a:br>
              <a:rPr lang="en-US" dirty="0"/>
            </a:br>
            <a:endParaRPr lang="en-US" dirty="0"/>
          </a:p>
        </p:txBody>
      </p:sp>
      <p:pic>
        <p:nvPicPr>
          <p:cNvPr id="23" name="Grafik 80">
            <a:extLst>
              <a:ext uri="{FF2B5EF4-FFF2-40B4-BE49-F238E27FC236}">
                <a16:creationId xmlns:a16="http://schemas.microsoft.com/office/drawing/2014/main" id="{9B6887E8-1B71-4E6E-98B3-CF0CFFB584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34" y="3881178"/>
            <a:ext cx="5829187" cy="229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図 7">
            <a:extLst>
              <a:ext uri="{FF2B5EF4-FFF2-40B4-BE49-F238E27FC236}">
                <a16:creationId xmlns:a16="http://schemas.microsoft.com/office/drawing/2014/main" id="{2D64E952-D28C-4F53-AA0A-0307286BC67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r="4133"/>
          <a:stretch/>
        </p:blipFill>
        <p:spPr bwMode="auto">
          <a:xfrm>
            <a:off x="2560558" y="5086237"/>
            <a:ext cx="1772531" cy="770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0C68F31-DBDE-4F5E-A307-29D3425D1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2189" r="12000" b="20198"/>
          <a:stretch/>
        </p:blipFill>
        <p:spPr bwMode="auto">
          <a:xfrm>
            <a:off x="2029886" y="3935218"/>
            <a:ext cx="1374337" cy="6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1B1BA2C0-5DD2-43C6-8A24-8BA16135DC9C}"/>
              </a:ext>
            </a:extLst>
          </p:cNvPr>
          <p:cNvSpPr txBox="1">
            <a:spLocks/>
          </p:cNvSpPr>
          <p:nvPr/>
        </p:nvSpPr>
        <p:spPr>
          <a:xfrm>
            <a:off x="566398" y="3365667"/>
            <a:ext cx="10787401" cy="513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800" b="1" dirty="0"/>
              <a:t>Objective: </a:t>
            </a:r>
            <a:r>
              <a:rPr lang="en-GB" sz="1800" dirty="0"/>
              <a:t>Define the </a:t>
            </a:r>
            <a:r>
              <a:rPr lang="en-GB" dirty="0"/>
              <a:t>methodologies for safety assurance of automated driving functions</a:t>
            </a:r>
            <a:endParaRPr lang="en-GB" sz="18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553BF1F-CC5E-4593-B28F-05FA1CFC9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733" y="4201362"/>
            <a:ext cx="1289229" cy="35594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38CC71E-19CA-4C52-B8B7-E6674DA88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21338" r="7332" b="19573"/>
          <a:stretch/>
        </p:blipFill>
        <p:spPr bwMode="auto">
          <a:xfrm>
            <a:off x="838199" y="5253942"/>
            <a:ext cx="1241640" cy="3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2B66E4AC-5A57-478C-A1D7-F3498C2E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10" y="4978861"/>
            <a:ext cx="351340" cy="2342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1192042B-B218-4403-9B60-CCF35015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13" y="4951401"/>
            <a:ext cx="351340" cy="2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3488489B-A49E-4DDC-A254-8EDD47F4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12" y="3921802"/>
            <a:ext cx="353098" cy="2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>
            <a:extLst>
              <a:ext uri="{FF2B5EF4-FFF2-40B4-BE49-F238E27FC236}">
                <a16:creationId xmlns:a16="http://schemas.microsoft.com/office/drawing/2014/main" id="{1D2BADED-A507-48FB-947B-C6501F5A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43" y="3882087"/>
            <a:ext cx="351340" cy="2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ce réservé du pied de page 3">
            <a:extLst>
              <a:ext uri="{FF2B5EF4-FFF2-40B4-BE49-F238E27FC236}">
                <a16:creationId xmlns:a16="http://schemas.microsoft.com/office/drawing/2014/main" id="{10F986B8-9D91-4DD5-B2CC-CDC91F1F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75407B-F90F-4AC8-B864-03EBA34EEFEB}"/>
              </a:ext>
            </a:extLst>
          </p:cNvPr>
          <p:cNvSpPr txBox="1"/>
          <p:nvPr/>
        </p:nvSpPr>
        <p:spPr>
          <a:xfrm>
            <a:off x="5960098" y="4643302"/>
            <a:ext cx="123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FOT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Naturalistic data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C6392A-BF08-4E72-A334-9053F88B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79" y="3878793"/>
            <a:ext cx="350464" cy="2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2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71F2B1E1-751F-492B-A082-EA028D8FB642}"/>
              </a:ext>
            </a:extLst>
          </p:cNvPr>
          <p:cNvSpPr/>
          <p:nvPr/>
        </p:nvSpPr>
        <p:spPr>
          <a:xfrm>
            <a:off x="1471749" y="2745106"/>
            <a:ext cx="9023132" cy="3878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II- Identification of stakeholder needs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863581" cy="365125"/>
          </a:xfrm>
        </p:spPr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5800" y="6356350"/>
            <a:ext cx="5080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17</a:t>
            </a:fld>
            <a:endParaRPr lang="el-GR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F45FDE5-5285-466E-9E8F-79EC76A68B42}"/>
              </a:ext>
            </a:extLst>
          </p:cNvPr>
          <p:cNvSpPr txBox="1">
            <a:spLocks/>
          </p:cNvSpPr>
          <p:nvPr/>
        </p:nvSpPr>
        <p:spPr>
          <a:xfrm>
            <a:off x="838200" y="1624928"/>
            <a:ext cx="10515600" cy="1035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Topic led by VEDECOM: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Objective: </a:t>
            </a:r>
            <a:r>
              <a:rPr lang="en-US" sz="1800" dirty="0"/>
              <a:t>Identify  the  needs  on  methodologies  and  procedures (demonstrations,  certifications),  tools  and standards from the viewpoint of different stakeholders and user groups.</a:t>
            </a:r>
          </a:p>
        </p:txBody>
      </p:sp>
      <p:pic>
        <p:nvPicPr>
          <p:cNvPr id="10" name="Espace réservé pour une image  2">
            <a:extLst>
              <a:ext uri="{FF2B5EF4-FFF2-40B4-BE49-F238E27FC236}">
                <a16:creationId xmlns:a16="http://schemas.microsoft.com/office/drawing/2014/main" id="{727EC924-7D4B-40A1-9C4B-0AA24D133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341" b="20348"/>
          <a:stretch/>
        </p:blipFill>
        <p:spPr>
          <a:xfrm>
            <a:off x="3537041" y="1318467"/>
            <a:ext cx="1514898" cy="612920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57C770CA-7FEA-4A02-AACF-7DEC14D755AF}"/>
              </a:ext>
            </a:extLst>
          </p:cNvPr>
          <p:cNvGrpSpPr/>
          <p:nvPr/>
        </p:nvGrpSpPr>
        <p:grpSpPr>
          <a:xfrm>
            <a:off x="1989219" y="3321298"/>
            <a:ext cx="2359675" cy="3044576"/>
            <a:chOff x="1976173" y="3275753"/>
            <a:chExt cx="2583128" cy="3044576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C29F67BA-80E8-4F7F-842F-BEA5F05D4E8F}"/>
                </a:ext>
              </a:extLst>
            </p:cNvPr>
            <p:cNvSpPr/>
            <p:nvPr/>
          </p:nvSpPr>
          <p:spPr>
            <a:xfrm>
              <a:off x="1976173" y="5875089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Testing goals for Positioning, V2X Communication and Cybersecurity</a:t>
              </a:r>
            </a:p>
          </p:txBody>
        </p:sp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24BB257C-59DD-45A5-AC2F-69D0F709BBB7}"/>
                </a:ext>
              </a:extLst>
            </p:cNvPr>
            <p:cNvSpPr/>
            <p:nvPr/>
          </p:nvSpPr>
          <p:spPr>
            <a:xfrm>
              <a:off x="1976173" y="5357794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Consumer testing</a:t>
              </a:r>
            </a:p>
          </p:txBody>
        </p:sp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00CDDBF2-5679-4DBB-9C2A-14962AF0DDC1}"/>
                </a:ext>
              </a:extLst>
            </p:cNvPr>
            <p:cNvSpPr/>
            <p:nvPr/>
          </p:nvSpPr>
          <p:spPr>
            <a:xfrm>
              <a:off x="1976173" y="4836838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Certification / type approval</a:t>
              </a:r>
            </a:p>
          </p:txBody>
        </p:sp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ADBE90DB-5FB6-4191-B929-D8A39AE8D8BD}"/>
                </a:ext>
              </a:extLst>
            </p:cNvPr>
            <p:cNvSpPr/>
            <p:nvPr/>
          </p:nvSpPr>
          <p:spPr>
            <a:xfrm>
              <a:off x="1976173" y="4317665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Testing</a:t>
              </a:r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1A257394-B0A8-461E-A3B0-3EAFD06A814F}"/>
                </a:ext>
              </a:extLst>
            </p:cNvPr>
            <p:cNvSpPr/>
            <p:nvPr/>
          </p:nvSpPr>
          <p:spPr>
            <a:xfrm>
              <a:off x="1976173" y="3796709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Safety assessment and safety case</a:t>
              </a:r>
            </a:p>
          </p:txBody>
        </p:sp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19F306FA-5A4A-4680-B4D4-07AB5DF970AE}"/>
                </a:ext>
              </a:extLst>
            </p:cNvPr>
            <p:cNvSpPr/>
            <p:nvPr/>
          </p:nvSpPr>
          <p:spPr>
            <a:xfrm>
              <a:off x="1976173" y="3275753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Use cases and scenarios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64BBA5A-B21E-4805-A28D-D5446958DF50}"/>
              </a:ext>
            </a:extLst>
          </p:cNvPr>
          <p:cNvGrpSpPr/>
          <p:nvPr/>
        </p:nvGrpSpPr>
        <p:grpSpPr>
          <a:xfrm>
            <a:off x="7843107" y="3321298"/>
            <a:ext cx="2359675" cy="3044576"/>
            <a:chOff x="7378685" y="3306644"/>
            <a:chExt cx="2583128" cy="3044576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76E0D3F8-A00F-4DCC-B1BD-2953C22E3FAD}"/>
                </a:ext>
              </a:extLst>
            </p:cNvPr>
            <p:cNvSpPr/>
            <p:nvPr/>
          </p:nvSpPr>
          <p:spPr>
            <a:xfrm>
              <a:off x="7378685" y="5905980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Universities</a:t>
              </a:r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99F22DD6-79B5-464D-89EB-A34E39DA6890}"/>
                </a:ext>
              </a:extLst>
            </p:cNvPr>
            <p:cNvSpPr/>
            <p:nvPr/>
          </p:nvSpPr>
          <p:spPr>
            <a:xfrm>
              <a:off x="7378685" y="5388685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Research institutes</a:t>
              </a:r>
            </a:p>
          </p:txBody>
        </p:sp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F572CE47-0144-479C-AC9B-ADCD8FC5766D}"/>
                </a:ext>
              </a:extLst>
            </p:cNvPr>
            <p:cNvSpPr/>
            <p:nvPr/>
          </p:nvSpPr>
          <p:spPr>
            <a:xfrm>
              <a:off x="7378685" y="4867729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Consumer organisations</a:t>
              </a:r>
            </a:p>
          </p:txBody>
        </p:sp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EE60722D-1903-45CC-AB09-2F8243F1B2BF}"/>
                </a:ext>
              </a:extLst>
            </p:cNvPr>
            <p:cNvSpPr/>
            <p:nvPr/>
          </p:nvSpPr>
          <p:spPr>
            <a:xfrm>
              <a:off x="7378685" y="4348556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Public authorities / Policy makers</a:t>
              </a:r>
            </a:p>
          </p:txBody>
        </p:sp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605993D5-3660-4493-AC94-6C5573CDF819}"/>
                </a:ext>
              </a:extLst>
            </p:cNvPr>
            <p:cNvSpPr/>
            <p:nvPr/>
          </p:nvSpPr>
          <p:spPr>
            <a:xfrm>
              <a:off x="7378685" y="3827600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Automotive suppliers / Tier 1</a:t>
              </a:r>
            </a:p>
          </p:txBody>
        </p:sp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AB1FC07D-544F-4056-A29B-0250819BEF0B}"/>
                </a:ext>
              </a:extLst>
            </p:cNvPr>
            <p:cNvSpPr/>
            <p:nvPr/>
          </p:nvSpPr>
          <p:spPr>
            <a:xfrm>
              <a:off x="7378685" y="3306644"/>
              <a:ext cx="2583128" cy="44524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OEMs</a:t>
              </a: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2B55A4-7637-456D-86BA-1EE68AB80A25}"/>
              </a:ext>
            </a:extLst>
          </p:cNvPr>
          <p:cNvSpPr/>
          <p:nvPr/>
        </p:nvSpPr>
        <p:spPr>
          <a:xfrm>
            <a:off x="5130402" y="4363210"/>
            <a:ext cx="1965013" cy="8793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F2F / phone interviews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Targeted survey / Email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Online surveys</a:t>
            </a:r>
          </a:p>
        </p:txBody>
      </p:sp>
      <p:sp>
        <p:nvSpPr>
          <p:cNvPr id="66" name="Accolade fermante 65">
            <a:extLst>
              <a:ext uri="{FF2B5EF4-FFF2-40B4-BE49-F238E27FC236}">
                <a16:creationId xmlns:a16="http://schemas.microsoft.com/office/drawing/2014/main" id="{E81D3941-2F61-4C4C-9F7D-146DC485090D}"/>
              </a:ext>
            </a:extLst>
          </p:cNvPr>
          <p:cNvSpPr/>
          <p:nvPr/>
        </p:nvSpPr>
        <p:spPr>
          <a:xfrm>
            <a:off x="4348894" y="3248025"/>
            <a:ext cx="617205" cy="3200400"/>
          </a:xfrm>
          <a:prstGeom prst="rightBrace">
            <a:avLst>
              <a:gd name="adj1" fmla="val 85416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colade fermante 68">
            <a:extLst>
              <a:ext uri="{FF2B5EF4-FFF2-40B4-BE49-F238E27FC236}">
                <a16:creationId xmlns:a16="http://schemas.microsoft.com/office/drawing/2014/main" id="{979892EF-6EA6-404D-92F4-4CBE7814C141}"/>
              </a:ext>
            </a:extLst>
          </p:cNvPr>
          <p:cNvSpPr/>
          <p:nvPr/>
        </p:nvSpPr>
        <p:spPr>
          <a:xfrm rot="10800000">
            <a:off x="7225902" y="3248025"/>
            <a:ext cx="617205" cy="3200400"/>
          </a:xfrm>
          <a:prstGeom prst="rightBrace">
            <a:avLst>
              <a:gd name="adj1" fmla="val 85416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00BCA10-31BF-414F-9F7E-58420093F2E1}"/>
              </a:ext>
            </a:extLst>
          </p:cNvPr>
          <p:cNvSpPr txBox="1"/>
          <p:nvPr/>
        </p:nvSpPr>
        <p:spPr>
          <a:xfrm>
            <a:off x="2196328" y="2914108"/>
            <a:ext cx="202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Topics of interest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002EC289-FAE9-4F06-92C6-9F43D81931D0}"/>
              </a:ext>
            </a:extLst>
          </p:cNvPr>
          <p:cNvSpPr txBox="1"/>
          <p:nvPr/>
        </p:nvSpPr>
        <p:spPr>
          <a:xfrm>
            <a:off x="7903105" y="2914108"/>
            <a:ext cx="259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Types of stakeholders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F5BA76C-2C08-4A42-973C-1F0B5B6043CA}"/>
              </a:ext>
            </a:extLst>
          </p:cNvPr>
          <p:cNvGrpSpPr/>
          <p:nvPr/>
        </p:nvGrpSpPr>
        <p:grpSpPr>
          <a:xfrm>
            <a:off x="1594534" y="3364678"/>
            <a:ext cx="314511" cy="2890866"/>
            <a:chOff x="948805" y="1245327"/>
            <a:chExt cx="314511" cy="47717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81D8E5-6D85-4501-91AD-6FB58AA50EBA}"/>
                </a:ext>
              </a:extLst>
            </p:cNvPr>
            <p:cNvSpPr/>
            <p:nvPr/>
          </p:nvSpPr>
          <p:spPr>
            <a:xfrm>
              <a:off x="948806" y="1245327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B5CC49C-3D30-4E09-B358-0E99493D67BC}"/>
                </a:ext>
              </a:extLst>
            </p:cNvPr>
            <p:cNvSpPr/>
            <p:nvPr/>
          </p:nvSpPr>
          <p:spPr>
            <a:xfrm>
              <a:off x="948806" y="2090654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E8175C7-8E9C-40EA-8289-FA7C2D5C57C9}"/>
                </a:ext>
              </a:extLst>
            </p:cNvPr>
            <p:cNvSpPr/>
            <p:nvPr/>
          </p:nvSpPr>
          <p:spPr>
            <a:xfrm>
              <a:off x="948805" y="2943414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61A976-C7FC-45BB-9E00-D961A700A54B}"/>
                </a:ext>
              </a:extLst>
            </p:cNvPr>
            <p:cNvSpPr/>
            <p:nvPr/>
          </p:nvSpPr>
          <p:spPr>
            <a:xfrm>
              <a:off x="948806" y="3799412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FF3035-1E41-44EF-AEBA-583E61B5EDFD}"/>
                </a:ext>
              </a:extLst>
            </p:cNvPr>
            <p:cNvSpPr/>
            <p:nvPr/>
          </p:nvSpPr>
          <p:spPr>
            <a:xfrm>
              <a:off x="948806" y="4657490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E690DC4-FE34-46EB-B060-54471DD7C4D7}"/>
                </a:ext>
              </a:extLst>
            </p:cNvPr>
            <p:cNvSpPr/>
            <p:nvPr/>
          </p:nvSpPr>
          <p:spPr>
            <a:xfrm>
              <a:off x="948806" y="5558463"/>
              <a:ext cx="314510" cy="458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8808BF10-3C90-446B-95E5-CEDFCB52057F}"/>
              </a:ext>
            </a:extLst>
          </p:cNvPr>
          <p:cNvSpPr txBox="1"/>
          <p:nvPr/>
        </p:nvSpPr>
        <p:spPr>
          <a:xfrm>
            <a:off x="5092177" y="3993878"/>
            <a:ext cx="233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Collection of needs</a:t>
            </a:r>
          </a:p>
        </p:txBody>
      </p:sp>
      <p:sp>
        <p:nvSpPr>
          <p:cNvPr id="38" name="Espace réservé du pied de page 3">
            <a:extLst>
              <a:ext uri="{FF2B5EF4-FFF2-40B4-BE49-F238E27FC236}">
                <a16:creationId xmlns:a16="http://schemas.microsoft.com/office/drawing/2014/main" id="{23CD8255-1AE8-46E7-A859-84933F67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6073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38F3A0-010A-4F05-8ECC-AB9EA799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50B018-5E2F-4350-B473-9677200F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18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ED87019-A378-4A27-B1E8-1CF31FE52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5" y="1445623"/>
            <a:ext cx="5544262" cy="539954"/>
          </a:xfrm>
        </p:spPr>
        <p:txBody>
          <a:bodyPr/>
          <a:lstStyle/>
          <a:p>
            <a:r>
              <a:rPr lang="fr-FR" dirty="0"/>
              <a:t>Quantitative </a:t>
            </a:r>
            <a:r>
              <a:rPr lang="fr-FR" dirty="0" err="1"/>
              <a:t>results</a:t>
            </a:r>
            <a:r>
              <a:rPr lang="fr-FR" dirty="0"/>
              <a:t> for the 6 interview topics:</a:t>
            </a:r>
          </a:p>
          <a:p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pPr>
              <a:spcBef>
                <a:spcPts val="600"/>
              </a:spcBef>
            </a:pPr>
            <a:endParaRPr lang="fr-FR" dirty="0"/>
          </a:p>
          <a:p>
            <a:endParaRPr lang="fr-FR" dirty="0"/>
          </a:p>
          <a:p>
            <a:r>
              <a:rPr lang="fr-FR" dirty="0"/>
              <a:t>+14 online </a:t>
            </a:r>
            <a:r>
              <a:rPr lang="fr-FR" dirty="0" err="1"/>
              <a:t>surveys</a:t>
            </a:r>
            <a:r>
              <a:rPr lang="fr-FR" dirty="0"/>
              <a:t> </a:t>
            </a:r>
            <a:r>
              <a:rPr lang="fr-FR" dirty="0" err="1"/>
              <a:t>answered</a:t>
            </a:r>
            <a:endParaRPr lang="fr-FR" dirty="0"/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555D53BE-D78A-4372-BA4B-AEE164296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640092"/>
              </p:ext>
            </p:extLst>
          </p:nvPr>
        </p:nvGraphicFramePr>
        <p:xfrm>
          <a:off x="2055662" y="2075668"/>
          <a:ext cx="87107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194">
                  <a:extLst>
                    <a:ext uri="{9D8B030D-6E8A-4147-A177-3AD203B41FA5}">
                      <a16:colId xmlns:a16="http://schemas.microsoft.com/office/drawing/2014/main" val="142254104"/>
                    </a:ext>
                  </a:extLst>
                </a:gridCol>
                <a:gridCol w="2388555">
                  <a:extLst>
                    <a:ext uri="{9D8B030D-6E8A-4147-A177-3AD203B41FA5}">
                      <a16:colId xmlns:a16="http://schemas.microsoft.com/office/drawing/2014/main" val="525267857"/>
                    </a:ext>
                  </a:extLst>
                </a:gridCol>
                <a:gridCol w="2452486">
                  <a:extLst>
                    <a:ext uri="{9D8B030D-6E8A-4147-A177-3AD203B41FA5}">
                      <a16:colId xmlns:a16="http://schemas.microsoft.com/office/drawing/2014/main" val="365325672"/>
                    </a:ext>
                  </a:extLst>
                </a:gridCol>
                <a:gridCol w="972515">
                  <a:extLst>
                    <a:ext uri="{9D8B030D-6E8A-4147-A177-3AD203B41FA5}">
                      <a16:colId xmlns:a16="http://schemas.microsoft.com/office/drawing/2014/main" val="1521873024"/>
                    </a:ext>
                  </a:extLst>
                </a:gridCol>
              </a:tblGrid>
              <a:tr h="2487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Type of stakeholder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F2F / phone interviews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Targeted survey / Email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65390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OEMs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093563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Automotive suppliers / Tier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819123"/>
                  </a:ext>
                </a:extLst>
              </a:tr>
              <a:tr h="289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Public authorities / Policy makers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819369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Consumer organisations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81265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Research institutes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59415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755A6"/>
                          </a:solidFill>
                        </a:rPr>
                        <a:t>Universities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652544"/>
                  </a:ext>
                </a:extLst>
              </a:tr>
              <a:tr h="24878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749328"/>
                  </a:ext>
                </a:extLst>
              </a:tr>
            </a:tbl>
          </a:graphicData>
        </a:graphic>
      </p:graphicFrame>
      <p:sp>
        <p:nvSpPr>
          <p:cNvPr id="22" name="Title 6">
            <a:extLst>
              <a:ext uri="{FF2B5EF4-FFF2-40B4-BE49-F238E27FC236}">
                <a16:creationId xmlns:a16="http://schemas.microsoft.com/office/drawing/2014/main" id="{5E09B514-0F1A-4E3F-9D90-1DBB7A72E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II- Identification of stakeholder needs</a:t>
            </a:r>
            <a:endParaRPr lang="el-GR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28B7413F-41FE-439E-BB9A-2AEA3729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82630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19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04950"/>
            <a:ext cx="11296650" cy="4694768"/>
          </a:xfrm>
        </p:spPr>
        <p:txBody>
          <a:bodyPr/>
          <a:lstStyle/>
          <a:p>
            <a:r>
              <a:rPr lang="en-US" b="1" dirty="0"/>
              <a:t>Objective: </a:t>
            </a:r>
            <a:r>
              <a:rPr lang="en-US" dirty="0"/>
              <a:t>Identify the priority use cases for stakeholders</a:t>
            </a:r>
          </a:p>
          <a:p>
            <a:r>
              <a:rPr lang="en-US" dirty="0"/>
              <a:t>Survey results for use cases:</a:t>
            </a:r>
          </a:p>
          <a:p>
            <a:pPr lvl="1"/>
            <a:r>
              <a:rPr lang="en-US" dirty="0"/>
              <a:t>User groups needs on use cases have been presented at an expert workshop in Eindhoven in June 2019</a:t>
            </a:r>
          </a:p>
          <a:p>
            <a:pPr lvl="1"/>
            <a:r>
              <a:rPr lang="en-US" dirty="0"/>
              <a:t>The open discussions with the stakeholders confirmed that « urban pilot » is not a priority for them.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95FF12-20A2-41CA-997A-AAFD4D964E08}"/>
              </a:ext>
            </a:extLst>
          </p:cNvPr>
          <p:cNvGrpSpPr/>
          <p:nvPr/>
        </p:nvGrpSpPr>
        <p:grpSpPr>
          <a:xfrm>
            <a:off x="1813362" y="3128061"/>
            <a:ext cx="8565276" cy="3223285"/>
            <a:chOff x="1689119" y="3054748"/>
            <a:chExt cx="8565276" cy="322328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7985623-2927-4E78-8D26-11893A4B6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227" b="1"/>
            <a:stretch/>
          </p:blipFill>
          <p:spPr>
            <a:xfrm>
              <a:off x="1689119" y="3054748"/>
              <a:ext cx="8565276" cy="3223285"/>
            </a:xfrm>
            <a:prstGeom prst="rect">
              <a:avLst/>
            </a:prstGeom>
          </p:spPr>
        </p:pic>
        <p:sp>
          <p:nvSpPr>
            <p:cNvPr id="13" name="Signe de multiplication 12">
              <a:extLst>
                <a:ext uri="{FF2B5EF4-FFF2-40B4-BE49-F238E27FC236}">
                  <a16:creationId xmlns:a16="http://schemas.microsoft.com/office/drawing/2014/main" id="{782BE545-4623-4006-BC51-B17E824D8DB3}"/>
                </a:ext>
              </a:extLst>
            </p:cNvPr>
            <p:cNvSpPr/>
            <p:nvPr/>
          </p:nvSpPr>
          <p:spPr>
            <a:xfrm>
              <a:off x="6184710" y="4785366"/>
              <a:ext cx="859316" cy="859316"/>
            </a:xfrm>
            <a:prstGeom prst="mathMultiply">
              <a:avLst>
                <a:gd name="adj1" fmla="val 1351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1- Use cases and scenarios </a:t>
            </a:r>
            <a:endParaRPr lang="el-G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23287EE-492B-4936-87ED-A591652A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182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213"/>
            <a:ext cx="10515600" cy="904475"/>
          </a:xfrm>
        </p:spPr>
        <p:txBody>
          <a:bodyPr/>
          <a:lstStyle/>
          <a:p>
            <a:r>
              <a:rPr lang="en-US"/>
              <a:t>General information and rules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86" y="1690688"/>
            <a:ext cx="11169627" cy="354034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b="1" dirty="0"/>
              <a:t>Duration : </a:t>
            </a:r>
            <a:r>
              <a:rPr lang="en-US" sz="1800" dirty="0"/>
              <a:t>40 min presentation + 20 min open questions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This webinar will be recorded and will be published later on the Website </a:t>
            </a:r>
            <a:r>
              <a:rPr lang="fr-FR" sz="1800" dirty="0">
                <a:hlinkClick r:id="rId2"/>
              </a:rPr>
              <a:t>https://www.headstart-project.eu/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b="1" dirty="0"/>
              <a:t>Any question about the presentation ? </a:t>
            </a:r>
            <a:r>
              <a:rPr lang="en-US" sz="1800" dirty="0"/>
              <a:t>Please type it in the “Question bar” with the slide number, it will be answered at the end.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800" b="1" dirty="0"/>
              <a:t>Any technical issue ? </a:t>
            </a:r>
            <a:r>
              <a:rPr lang="en-US" sz="1800" dirty="0"/>
              <a:t>Tell us in the chat box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For any other specific request to the project coordinator, please send us an email at : </a:t>
            </a:r>
            <a:r>
              <a:rPr lang="en-US" sz="1800" dirty="0">
                <a:hlinkClick r:id="rId3"/>
              </a:rPr>
              <a:t>info@headstart-project.eu</a:t>
            </a:r>
            <a:r>
              <a:rPr lang="en-US" sz="1800" dirty="0"/>
              <a:t> </a:t>
            </a:r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2743200" cy="365125"/>
          </a:xfrm>
        </p:spPr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2</a:t>
            </a:fld>
            <a:endParaRPr lang="el-G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065C0EC-A9D3-40BE-B5FC-54F69FD2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033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20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128" y="1564763"/>
            <a:ext cx="10744200" cy="4365520"/>
          </a:xfrm>
        </p:spPr>
        <p:txBody>
          <a:bodyPr/>
          <a:lstStyle/>
          <a:p>
            <a:r>
              <a:rPr lang="en-US" b="1" dirty="0"/>
              <a:t>Objective: </a:t>
            </a:r>
            <a:r>
              <a:rPr lang="en-US" dirty="0"/>
              <a:t>Identify the main risks introduced by CAD functions and the means to improve safety</a:t>
            </a:r>
          </a:p>
          <a:p>
            <a:endParaRPr lang="en-US" dirty="0"/>
          </a:p>
          <a:p>
            <a:r>
              <a:rPr lang="en-US" b="1" dirty="0"/>
              <a:t>Main risks introduced by CAD functions:</a:t>
            </a:r>
          </a:p>
          <a:p>
            <a:pPr lvl="1"/>
            <a:r>
              <a:rPr lang="en-US" dirty="0"/>
              <a:t>Misusing the system (ex: no respect of the ODD)</a:t>
            </a:r>
          </a:p>
          <a:p>
            <a:pPr lvl="1"/>
            <a:r>
              <a:rPr lang="en-US" dirty="0"/>
              <a:t>Encountering an unknown scenario</a:t>
            </a:r>
          </a:p>
          <a:p>
            <a:pPr lvl="1"/>
            <a:r>
              <a:rPr lang="en-US" dirty="0"/>
              <a:t>Software update and bugs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Best approach to take to ensure safety:</a:t>
            </a:r>
          </a:p>
          <a:p>
            <a:pPr lvl="1"/>
            <a:r>
              <a:rPr lang="en-US" dirty="0"/>
              <a:t>Scenario-based approach</a:t>
            </a:r>
          </a:p>
          <a:p>
            <a:pPr lvl="1"/>
            <a:r>
              <a:rPr lang="en-US" dirty="0"/>
              <a:t>Validation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Combination of different test instances (e.g. simulation, test track, open road) </a:t>
            </a:r>
          </a:p>
          <a:p>
            <a:pPr lvl="1"/>
            <a:r>
              <a:rPr lang="en-US" dirty="0"/>
              <a:t>Procedure and tools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Safety Of The Intended Functionality (ISO/PAS 21448) + ISO 26262</a:t>
            </a:r>
          </a:p>
          <a:p>
            <a:pPr lvl="1"/>
            <a:r>
              <a:rPr lang="en-US" dirty="0"/>
              <a:t>No current legislation for the safety of CAD functions of level 3+</a:t>
            </a:r>
          </a:p>
          <a:p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2-Safety assessment and safety case</a:t>
            </a:r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66080A2C-846C-44A3-A4B3-61AFE007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E1F39EB-2AC0-4195-AFA1-915028EF51DC}"/>
              </a:ext>
            </a:extLst>
          </p:cNvPr>
          <p:cNvSpPr txBox="1">
            <a:spLocks/>
          </p:cNvSpPr>
          <p:nvPr/>
        </p:nvSpPr>
        <p:spPr>
          <a:xfrm>
            <a:off x="5934578" y="2703836"/>
            <a:ext cx="4114800" cy="9885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Criminal activities / cyber-attack</a:t>
            </a:r>
          </a:p>
          <a:p>
            <a:pPr lvl="1"/>
            <a:r>
              <a:rPr lang="en-US" dirty="0"/>
              <a:t>Loss of positioning / Connectivity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5475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21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29135"/>
            <a:ext cx="10744200" cy="4747828"/>
          </a:xfrm>
        </p:spPr>
        <p:txBody>
          <a:bodyPr/>
          <a:lstStyle/>
          <a:p>
            <a:r>
              <a:rPr lang="en-US" b="1" dirty="0"/>
              <a:t>Objective: </a:t>
            </a:r>
            <a:r>
              <a:rPr lang="en-US" dirty="0"/>
              <a:t>Identify the needs on testing CAD functions</a:t>
            </a:r>
          </a:p>
          <a:p>
            <a:pPr lvl="1"/>
            <a:r>
              <a:rPr lang="en-GB" dirty="0"/>
              <a:t>Most of the testing is taking place on SAE levels 2 and 3 but will soon evolve to SAE level 3+</a:t>
            </a:r>
          </a:p>
          <a:p>
            <a:pPr lvl="1"/>
            <a:r>
              <a:rPr lang="en-GB" dirty="0"/>
              <a:t>Testing organisations are focusing on performance and validation tests.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No fixed methodologies stated except from protocols like EuroNCAP 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dirty="0">
                <a:sym typeface="Wingdings" panose="05000000000000000000" pitchFamily="2" charset="2"/>
              </a:rPr>
              <a:t>N</a:t>
            </a:r>
            <a:r>
              <a:rPr lang="en-GB" dirty="0"/>
              <a:t>eed for a common methodology and protocol</a:t>
            </a:r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3- Testing</a:t>
            </a:r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01D6E820-5467-44DC-8D8D-13CDBF22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268E92-326D-46C1-980A-EADBCAB5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47952"/>
            <a:ext cx="4702629" cy="28171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062634-69E4-454F-B74A-A1F9EE30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575" y="2547953"/>
            <a:ext cx="4695408" cy="28171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50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22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53322"/>
            <a:ext cx="11296650" cy="1715064"/>
          </a:xfrm>
        </p:spPr>
        <p:txBody>
          <a:bodyPr/>
          <a:lstStyle/>
          <a:p>
            <a:r>
              <a:rPr lang="en-US" b="1" dirty="0"/>
              <a:t>Objective: </a:t>
            </a:r>
            <a:r>
              <a:rPr lang="en-GB" dirty="0"/>
              <a:t>Identifying the type approval needs for testing</a:t>
            </a:r>
            <a:endParaRPr lang="en-US" dirty="0"/>
          </a:p>
          <a:p>
            <a:r>
              <a:rPr lang="en-US" dirty="0"/>
              <a:t>e.g. International Organization of Motor Vehicle Manufacturers (OICA) 3 pillars concept for certification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4- Certification &amp; type approval</a:t>
            </a:r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A9191201-A89B-4F1F-B19B-B2E8BAE7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DABEDC-59E1-42F1-98B4-3ACA41F40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8"/>
          <a:stretch/>
        </p:blipFill>
        <p:spPr>
          <a:xfrm>
            <a:off x="999765" y="2345763"/>
            <a:ext cx="10035708" cy="3831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8B62E-0A8D-44CB-9AC1-0B61B83D7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04" t="-365" b="88890"/>
          <a:stretch/>
        </p:blipFill>
        <p:spPr>
          <a:xfrm>
            <a:off x="10603690" y="2393147"/>
            <a:ext cx="1213293" cy="5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7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23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04951"/>
            <a:ext cx="11296650" cy="1499784"/>
          </a:xfrm>
        </p:spPr>
        <p:txBody>
          <a:bodyPr/>
          <a:lstStyle/>
          <a:p>
            <a:r>
              <a:rPr lang="en-GB" dirty="0"/>
              <a:t>Consumer testing </a:t>
            </a: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 one final user of the HEADSTART methodology.</a:t>
            </a:r>
            <a:endParaRPr lang="en-US" dirty="0"/>
          </a:p>
          <a:p>
            <a:r>
              <a:rPr lang="en-US" dirty="0"/>
              <a:t>Strictly focus on functions that are already available on the market (</a:t>
            </a:r>
            <a:r>
              <a:rPr lang="en-GB" dirty="0"/>
              <a:t>SAE level 2)</a:t>
            </a:r>
            <a:endParaRPr lang="en-US" dirty="0"/>
          </a:p>
          <a:p>
            <a:r>
              <a:rPr lang="en-US" dirty="0"/>
              <a:t>Goal for consumer associations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Correctly communicate the capabilities and limitations of the functions to the final customer.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5- Needs on consumer testing</a:t>
            </a:r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CF5AEAF7-B67F-400A-8715-3EFAAFAD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0733A90-FF82-488D-B79A-38523BB21EF3}"/>
              </a:ext>
            </a:extLst>
          </p:cNvPr>
          <p:cNvSpPr/>
          <p:nvPr/>
        </p:nvSpPr>
        <p:spPr>
          <a:xfrm>
            <a:off x="1789268" y="3517123"/>
            <a:ext cx="2042160" cy="6722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Type approval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83ADAF9-A02F-4738-B74C-5DD1AD5F77AC}"/>
              </a:ext>
            </a:extLst>
          </p:cNvPr>
          <p:cNvSpPr/>
          <p:nvPr/>
        </p:nvSpPr>
        <p:spPr>
          <a:xfrm>
            <a:off x="4502674" y="3517122"/>
            <a:ext cx="6100356" cy="672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Safety Assurance: </a:t>
            </a:r>
            <a:r>
              <a:rPr lang="en-US" dirty="0"/>
              <a:t>“How many lives could be saved and accidents avoided by the AD function”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7218105-14E3-48C8-A665-86AE19BFEEC4}"/>
              </a:ext>
            </a:extLst>
          </p:cNvPr>
          <p:cNvSpPr/>
          <p:nvPr/>
        </p:nvSpPr>
        <p:spPr>
          <a:xfrm>
            <a:off x="1784914" y="4448488"/>
            <a:ext cx="2042160" cy="6722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Consumer testing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E2523A6-136A-4401-8B8B-050B104DD2CD}"/>
              </a:ext>
            </a:extLst>
          </p:cNvPr>
          <p:cNvSpPr/>
          <p:nvPr/>
        </p:nvSpPr>
        <p:spPr>
          <a:xfrm>
            <a:off x="4502674" y="4445447"/>
            <a:ext cx="6100356" cy="672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Safety Benefit: </a:t>
            </a:r>
            <a:r>
              <a:rPr lang="en-US" dirty="0"/>
              <a:t>“The function is able to perform as expected, without adding risk to the driver or other road users”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86C5E5E-8807-4EC4-8744-BB3F0A262862}"/>
              </a:ext>
            </a:extLst>
          </p:cNvPr>
          <p:cNvSpPr/>
          <p:nvPr/>
        </p:nvSpPr>
        <p:spPr>
          <a:xfrm>
            <a:off x="3827074" y="3639904"/>
            <a:ext cx="675600" cy="365125"/>
          </a:xfrm>
          <a:prstGeom prst="rightArrow">
            <a:avLst>
              <a:gd name="adj1" fmla="val 33674"/>
              <a:gd name="adj2" fmla="val 588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6442DC5-5114-42F9-9BD8-C1A1D6860BB3}"/>
              </a:ext>
            </a:extLst>
          </p:cNvPr>
          <p:cNvSpPr/>
          <p:nvPr/>
        </p:nvSpPr>
        <p:spPr>
          <a:xfrm>
            <a:off x="3827074" y="4612542"/>
            <a:ext cx="675600" cy="365125"/>
          </a:xfrm>
          <a:prstGeom prst="rightArrow">
            <a:avLst>
              <a:gd name="adj1" fmla="val 33674"/>
              <a:gd name="adj2" fmla="val 588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8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24</a:t>
            </a:fld>
            <a:endParaRPr lang="el-GR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dirty="0"/>
              <a:t>5- Needs on consumer testing</a:t>
            </a:r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CF5AEAF7-B67F-400A-8715-3EFAAFAD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EA626A0-9529-409F-8666-4E11819FA144}"/>
              </a:ext>
            </a:extLst>
          </p:cNvPr>
          <p:cNvSpPr txBox="1"/>
          <p:nvPr/>
        </p:nvSpPr>
        <p:spPr>
          <a:xfrm>
            <a:off x="476699" y="1732970"/>
            <a:ext cx="79684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Euro NCAP 2025 </a:t>
            </a:r>
            <a:r>
              <a:rPr lang="en-US" sz="1600" dirty="0">
                <a:hlinkClick r:id="rId2"/>
              </a:rPr>
              <a:t>https://cdn.euroncap.com/media/30700/euroncap-roadmap-2025-v4.pdf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b="1" dirty="0"/>
              <a:t>New features to be tested in </a:t>
            </a:r>
            <a:r>
              <a:rPr lang="en-GB" b="1" dirty="0"/>
              <a:t>Euro NCAP: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Driver Monitoring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Automatic Emergency Steering (2020, 2022)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Autonomous Emergency Braking (2020, 2022)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V2x (2024) 10SECONDARY SAFETY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Whiplash/Rear-end Crash Protection (2020)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Pedestrian and Cyclist Safety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Tertiary Safety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Rescue, Extrication and Safety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Child Presence Detection (2022)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D1DE96-0BF6-42B5-B1AE-D085DEE78212}"/>
              </a:ext>
            </a:extLst>
          </p:cNvPr>
          <p:cNvSpPr/>
          <p:nvPr/>
        </p:nvSpPr>
        <p:spPr>
          <a:xfrm>
            <a:off x="5562522" y="2489926"/>
            <a:ext cx="3790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Other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Automated Driving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Cyber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Trucks and Powered two-wheelers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A3BF727-2E54-4B45-8A5E-CCD486360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630" y="2077247"/>
            <a:ext cx="2318671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1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53F5D4-2A36-432F-AEB0-4006C1AD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2A5E4-DCAC-45E4-95D7-C869274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25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A1A987-8F23-4026-943B-8B4AEA8A4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340" y="1513659"/>
            <a:ext cx="11296650" cy="1516924"/>
          </a:xfrm>
        </p:spPr>
        <p:txBody>
          <a:bodyPr/>
          <a:lstStyle/>
          <a:p>
            <a:r>
              <a:rPr lang="en-US" b="1" dirty="0"/>
              <a:t>Objectives: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Identification of the best use cases to test Key Enabling Technologies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Identification of specific testing needs for KETs</a:t>
            </a:r>
          </a:p>
          <a:p>
            <a:r>
              <a:rPr lang="en-GB" dirty="0"/>
              <a:t>Main use cases for testing KETs identified : 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DA1F8EF-DCFB-46F7-8640-6B2FDBAD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4" y="681037"/>
            <a:ext cx="10652756" cy="672285"/>
          </a:xfrm>
        </p:spPr>
        <p:txBody>
          <a:bodyPr/>
          <a:lstStyle/>
          <a:p>
            <a:r>
              <a:rPr lang="en-US" sz="3600" dirty="0"/>
              <a:t>6- Needs on testing Key Enabling Technologies</a:t>
            </a:r>
            <a:endParaRPr lang="el-GR" sz="3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D6E42F92-40AC-4674-AFA0-E4C547CEE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DC3ABD7-5CC6-4608-BFB2-1AF4CA015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13686"/>
              </p:ext>
            </p:extLst>
          </p:nvPr>
        </p:nvGraphicFramePr>
        <p:xfrm>
          <a:off x="6263640" y="3190920"/>
          <a:ext cx="4693920" cy="20883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693920">
                  <a:extLst>
                    <a:ext uri="{9D8B030D-6E8A-4147-A177-3AD203B41FA5}">
                      <a16:colId xmlns:a16="http://schemas.microsoft.com/office/drawing/2014/main" val="22705307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effectLst/>
                        </a:rPr>
                        <a:t>Autonomous private vehicles on public roads (Level 5)</a:t>
                      </a:r>
                      <a:endParaRPr lang="fr-FR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64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Automated Truck Platooning (Level 2)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DINPro-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071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effectLst/>
                        </a:rPr>
                        <a:t>Highly automated freight vehicles in Hub-to-Hub operation (Level 4)</a:t>
                      </a:r>
                      <a:endParaRPr lang="fr-FR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159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effectLst/>
                        </a:rPr>
                        <a:t>Urban and Suburban Pilot (Level 4)</a:t>
                      </a:r>
                      <a:endParaRPr lang="fr-FR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975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Traffic Jam Chauffeur (Level 3)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DINPro-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99650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1FED7B2-DF57-4D77-AADB-AD9E8409F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33081"/>
              </p:ext>
            </p:extLst>
          </p:nvPr>
        </p:nvGraphicFramePr>
        <p:xfrm>
          <a:off x="1166948" y="3190919"/>
          <a:ext cx="4693920" cy="20883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693920">
                  <a:extLst>
                    <a:ext uri="{9D8B030D-6E8A-4147-A177-3AD203B41FA5}">
                      <a16:colId xmlns:a16="http://schemas.microsoft.com/office/drawing/2014/main" val="22705307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0000"/>
                          </a:solidFill>
                          <a:effectLst/>
                        </a:rPr>
                        <a:t>Highway Pilot (Level 4)</a:t>
                      </a:r>
                      <a:endParaRPr lang="fr-FR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93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effectLst/>
                        </a:rPr>
                        <a:t>Urban and Suburban Pilot (Level 4)</a:t>
                      </a:r>
                      <a:endParaRPr lang="fr-F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128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effectLst/>
                        </a:rPr>
                        <a:t>Highly automated freight vehicles in Fully Automated Urban Vehicles (Level 5)</a:t>
                      </a:r>
                      <a:endParaRPr lang="fr-F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853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0000"/>
                          </a:solidFill>
                          <a:effectLst/>
                        </a:rPr>
                        <a:t>Automated PRT/Shuttles on dedicated roads (Level 4)</a:t>
                      </a:r>
                      <a:endParaRPr lang="fr-FR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454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effectLst/>
                        </a:rPr>
                        <a:t>Automated Bus Chauffeur (Level 3)</a:t>
                      </a:r>
                      <a:endParaRPr lang="fr-F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6195" marB="361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07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86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III- Requirement identification for KETs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208"/>
            <a:ext cx="10515600" cy="1090730"/>
          </a:xfrm>
        </p:spPr>
        <p:txBody>
          <a:bodyPr/>
          <a:lstStyle/>
          <a:p>
            <a:pPr lvl="0"/>
            <a:r>
              <a:rPr lang="en-GB" sz="1800" dirty="0"/>
              <a:t>Topic led by SAFER:</a:t>
            </a:r>
          </a:p>
          <a:p>
            <a:pPr lvl="0"/>
            <a:r>
              <a:rPr lang="en-GB" sz="1800" b="1" dirty="0"/>
              <a:t>Objective: </a:t>
            </a:r>
            <a:r>
              <a:rPr lang="en-US" sz="1800" dirty="0"/>
              <a:t>Identify and Compile technical and functional requirements for HEADSTART’s Key Enabling  Technologies (Positioning, V2X communication, Cyber-security) to achieve safe automated functions.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6470" y="6356350"/>
            <a:ext cx="64733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26</a:t>
            </a:fld>
            <a:endParaRPr lang="el-G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B42C7DB4-0CA1-495C-9773-6EA0071F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CA1B2E0F-44E0-4BA1-964A-B25E479D7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43" y="1314994"/>
            <a:ext cx="1514158" cy="423212"/>
          </a:xfrm>
          <a:prstGeom prst="rect">
            <a:avLst/>
          </a:prstGeo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40C83624-9077-44E5-984D-A09B45DE4718}"/>
              </a:ext>
            </a:extLst>
          </p:cNvPr>
          <p:cNvSpPr/>
          <p:nvPr/>
        </p:nvSpPr>
        <p:spPr>
          <a:xfrm>
            <a:off x="6118587" y="2673418"/>
            <a:ext cx="5320938" cy="33312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Positioning / V2X communication / Cybersecurity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AEA4C94-08E4-4C86-92C8-B7F3952B2454}"/>
              </a:ext>
            </a:extLst>
          </p:cNvPr>
          <p:cNvSpPr/>
          <p:nvPr/>
        </p:nvSpPr>
        <p:spPr>
          <a:xfrm>
            <a:off x="6414678" y="3294388"/>
            <a:ext cx="4725117" cy="239422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Functional requirements at vehicle level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Technical constrains at vehicle component level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Safety requirements for road-users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Potential physical constrains on test tracks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How the technical requirements are expected to be partly verified by computer tools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</a:rPr>
              <a:t>Technical feasibility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520DD18-3554-43A0-BB0E-528433D02DD5}"/>
              </a:ext>
            </a:extLst>
          </p:cNvPr>
          <p:cNvSpPr/>
          <p:nvPr/>
        </p:nvSpPr>
        <p:spPr>
          <a:xfrm>
            <a:off x="1866900" y="3156751"/>
            <a:ext cx="3757668" cy="426926"/>
          </a:xfrm>
          <a:prstGeom prst="roundRect">
            <a:avLst>
              <a:gd name="adj" fmla="val 34515"/>
            </a:avLst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</a:rPr>
              <a:t>Analysis of stakeholder needs for KETs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1F2D2193-E59E-4A97-B1E5-66A815A904D3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5624568" y="3370214"/>
            <a:ext cx="4890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43B040DE-1F94-4D80-80C7-1286E26DA0CD}"/>
              </a:ext>
            </a:extLst>
          </p:cNvPr>
          <p:cNvGrpSpPr/>
          <p:nvPr/>
        </p:nvGrpSpPr>
        <p:grpSpPr>
          <a:xfrm>
            <a:off x="572536" y="3839035"/>
            <a:ext cx="5541058" cy="1923590"/>
            <a:chOff x="923925" y="2673420"/>
            <a:chExt cx="5541058" cy="192359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385DA5E1-B685-47BA-BDB6-0CDB099979FB}"/>
                </a:ext>
              </a:extLst>
            </p:cNvPr>
            <p:cNvSpPr/>
            <p:nvPr/>
          </p:nvSpPr>
          <p:spPr>
            <a:xfrm>
              <a:off x="923925" y="2673420"/>
              <a:ext cx="5089313" cy="192359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b="1" dirty="0"/>
                <a:t>KETs relevant projects from the state of the art analysis</a:t>
              </a:r>
            </a:p>
            <a:p>
              <a:pPr algn="ctr"/>
              <a:endParaRPr lang="en-US" sz="1600" b="1" dirty="0"/>
            </a:p>
            <a:p>
              <a:pPr algn="ctr"/>
              <a:endParaRPr lang="en-US" sz="1600" b="1" dirty="0"/>
            </a:p>
            <a:p>
              <a:pPr algn="r"/>
              <a:r>
                <a:rPr lang="en-US" sz="1600" b="1" dirty="0"/>
                <a:t>(…)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527BA37-9AD7-4CB1-A688-35040DE49964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6013238" y="3635215"/>
              <a:ext cx="45174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0" name="Picture 13" descr="Image result for ENABLE-S3">
              <a:extLst>
                <a:ext uri="{FF2B5EF4-FFF2-40B4-BE49-F238E27FC236}">
                  <a16:creationId xmlns:a16="http://schemas.microsoft.com/office/drawing/2014/main" id="{5E38859F-7F32-453F-ADC9-19C7CF8F2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93" y="3974008"/>
              <a:ext cx="1160586" cy="43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5" descr="Image result for ENSEMBLE eu">
              <a:extLst>
                <a:ext uri="{FF2B5EF4-FFF2-40B4-BE49-F238E27FC236}">
                  <a16:creationId xmlns:a16="http://schemas.microsoft.com/office/drawing/2014/main" id="{A1C55F08-DB34-4C79-9EA3-754D2FBC0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712" y="3217125"/>
              <a:ext cx="995320" cy="6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>
              <a:extLst>
                <a:ext uri="{FF2B5EF4-FFF2-40B4-BE49-F238E27FC236}">
                  <a16:creationId xmlns:a16="http://schemas.microsoft.com/office/drawing/2014/main" id="{B300338C-FD4A-42B1-92A6-7A4569D0F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72" y="3169291"/>
              <a:ext cx="744601" cy="71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18">
              <a:extLst>
                <a:ext uri="{FF2B5EF4-FFF2-40B4-BE49-F238E27FC236}">
                  <a16:creationId xmlns:a16="http://schemas.microsoft.com/office/drawing/2014/main" id="{4568AA5E-09E1-42C1-B322-CE30E1E2B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795" y="3858323"/>
              <a:ext cx="1048591" cy="560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19">
              <a:extLst>
                <a:ext uri="{FF2B5EF4-FFF2-40B4-BE49-F238E27FC236}">
                  <a16:creationId xmlns:a16="http://schemas.microsoft.com/office/drawing/2014/main" id="{CC24926E-545D-48B9-8BD7-F1A4C3687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536" y="3131775"/>
              <a:ext cx="869408" cy="717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7">
              <a:extLst>
                <a:ext uri="{FF2B5EF4-FFF2-40B4-BE49-F238E27FC236}">
                  <a16:creationId xmlns:a16="http://schemas.microsoft.com/office/drawing/2014/main" id="{BD4619BC-DC74-4DFB-99F5-46F36055E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269" y="3358896"/>
              <a:ext cx="1048591" cy="378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5" descr="Image result for ProPART project">
              <a:extLst>
                <a:ext uri="{FF2B5EF4-FFF2-40B4-BE49-F238E27FC236}">
                  <a16:creationId xmlns:a16="http://schemas.microsoft.com/office/drawing/2014/main" id="{F39889E4-B861-4A7F-B8FA-B5DD53692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988" y="4066603"/>
              <a:ext cx="1417043" cy="35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0004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Requirements for Positioning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79" y="1672046"/>
            <a:ext cx="5362575" cy="3988254"/>
          </a:xfrm>
        </p:spPr>
        <p:txBody>
          <a:bodyPr/>
          <a:lstStyle/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Functional requirements at vehicle level</a:t>
            </a:r>
          </a:p>
          <a:p>
            <a:pPr lvl="1"/>
            <a:r>
              <a:rPr lang="en-US" sz="1600" dirty="0"/>
              <a:t>The system shall be able to provide positioning data at 10 Hz. </a:t>
            </a:r>
          </a:p>
          <a:p>
            <a:pPr lvl="1"/>
            <a:r>
              <a:rPr lang="en-US" sz="1600" dirty="0"/>
              <a:t>Detect and evaluate GNSS uncertainty.</a:t>
            </a:r>
          </a:p>
          <a:p>
            <a:pPr lvl="1"/>
            <a:r>
              <a:rPr lang="en-US" sz="1600" dirty="0"/>
              <a:t>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Technical constrains at vehicle component level</a:t>
            </a:r>
          </a:p>
          <a:p>
            <a:pPr lvl="1"/>
            <a:r>
              <a:rPr lang="en-US" sz="1600" dirty="0"/>
              <a:t>The system shall be able to provide longitudinal and lateral positioning with 10 cm accuracy</a:t>
            </a:r>
          </a:p>
          <a:p>
            <a:pPr lvl="1"/>
            <a:r>
              <a:rPr lang="en-US" sz="1600" dirty="0"/>
              <a:t>.…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Safety requirements for road-users</a:t>
            </a:r>
          </a:p>
          <a:p>
            <a:pPr lvl="1"/>
            <a:r>
              <a:rPr lang="en-US" sz="1600" dirty="0"/>
              <a:t>The vehicle must be possible to reach a safe state when positioning is degraded or lost</a:t>
            </a:r>
          </a:p>
          <a:p>
            <a:pPr lvl="1"/>
            <a:r>
              <a:rPr lang="en-US" sz="1600" dirty="0"/>
              <a:t>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6470" y="6356350"/>
            <a:ext cx="64733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27</a:t>
            </a:fld>
            <a:endParaRPr lang="el-G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B42C7DB4-0CA1-495C-9773-6EA0071F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26BD05C-27A1-4ECC-A568-357B99137965}"/>
              </a:ext>
            </a:extLst>
          </p:cNvPr>
          <p:cNvSpPr txBox="1">
            <a:spLocks/>
          </p:cNvSpPr>
          <p:nvPr/>
        </p:nvSpPr>
        <p:spPr>
          <a:xfrm>
            <a:off x="6233433" y="1672046"/>
            <a:ext cx="5600700" cy="28174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Potential physical constrains on test tracks</a:t>
            </a:r>
          </a:p>
          <a:p>
            <a:pPr lvl="1"/>
            <a:r>
              <a:rPr lang="en-US" sz="1600" dirty="0"/>
              <a:t>The outdoor test track must allow easy GNSS connection</a:t>
            </a:r>
          </a:p>
          <a:p>
            <a:pPr lvl="1"/>
            <a:r>
              <a:rPr lang="en-US" sz="1600" dirty="0"/>
              <a:t>A HD map of the test track area must be available.</a:t>
            </a:r>
          </a:p>
          <a:p>
            <a:pPr lvl="1"/>
            <a:r>
              <a:rPr lang="en-US" sz="1600" dirty="0"/>
              <a:t>How to test high-precision absolute navigation with confidence (not to measure GNSS with GNSS)</a:t>
            </a:r>
          </a:p>
          <a:p>
            <a:pPr lvl="1"/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How the technical requirements are expected to be partly verified by computer tools</a:t>
            </a:r>
          </a:p>
          <a:p>
            <a:pPr lvl="1"/>
            <a:r>
              <a:rPr lang="en-US" sz="1600" dirty="0"/>
              <a:t>Proper simulation under various weather conditions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2603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Requirements for V2X communication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33" y="1532707"/>
            <a:ext cx="5362575" cy="4823641"/>
          </a:xfrm>
        </p:spPr>
        <p:txBody>
          <a:bodyPr/>
          <a:lstStyle/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Functional requirements at vehicle level</a:t>
            </a:r>
          </a:p>
          <a:p>
            <a:pPr lvl="1"/>
            <a:r>
              <a:rPr lang="en-US" sz="1600" dirty="0"/>
              <a:t>Connected infrastructure, e.g., traffic lights, should be able to communicate through ITS-G5, 4G/LTE, 5G/LTE.</a:t>
            </a:r>
          </a:p>
          <a:p>
            <a:pPr lvl="1"/>
            <a:r>
              <a:rPr lang="en-US" sz="1600" dirty="0"/>
              <a:t>The system must support high connection density for congested traffic.</a:t>
            </a:r>
          </a:p>
          <a:p>
            <a:pPr lvl="1"/>
            <a:r>
              <a:rPr lang="en-US" sz="1600" dirty="0"/>
              <a:t>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Technical constrains at vehicle component level</a:t>
            </a:r>
          </a:p>
          <a:p>
            <a:pPr lvl="1"/>
            <a:r>
              <a:rPr lang="en-US" sz="1600" dirty="0"/>
              <a:t>One Road Side Unit shall be able to communicate with up to 200 User Equipment (UE).</a:t>
            </a:r>
          </a:p>
          <a:p>
            <a:pPr lvl="1"/>
            <a:r>
              <a:rPr lang="en-US" sz="1600" dirty="0"/>
              <a:t>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Safety requirements for road-users</a:t>
            </a:r>
          </a:p>
          <a:p>
            <a:pPr lvl="1"/>
            <a:r>
              <a:rPr lang="en-US" sz="1600" dirty="0"/>
              <a:t>A vehicle must be able to reach a safe state if it has a critical failure (engine failure or loss of V2X communication).</a:t>
            </a:r>
          </a:p>
          <a:p>
            <a:pPr lvl="1"/>
            <a:r>
              <a:rPr lang="en-US" sz="1600" dirty="0"/>
              <a:t>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6470" y="6356350"/>
            <a:ext cx="64733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28</a:t>
            </a:fld>
            <a:endParaRPr lang="el-G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B42C7DB4-0CA1-495C-9773-6EA0071F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26BD05C-27A1-4ECC-A568-357B99137965}"/>
              </a:ext>
            </a:extLst>
          </p:cNvPr>
          <p:cNvSpPr txBox="1">
            <a:spLocks/>
          </p:cNvSpPr>
          <p:nvPr/>
        </p:nvSpPr>
        <p:spPr>
          <a:xfrm>
            <a:off x="5972175" y="1531888"/>
            <a:ext cx="5897543" cy="4823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Potential physical constrains on test tracks</a:t>
            </a:r>
          </a:p>
          <a:p>
            <a:pPr lvl="1"/>
            <a:r>
              <a:rPr lang="en-US" sz="1600" dirty="0"/>
              <a:t>If V2X communication testing is carried out in open air, no other radio transmission must influence the testing. </a:t>
            </a:r>
          </a:p>
          <a:p>
            <a:pPr lvl="1"/>
            <a:r>
              <a:rPr lang="en-US" sz="1600" dirty="0"/>
              <a:t>If V2X communication testing is carried out in a shielded chamber, no other radio transmission must exist.</a:t>
            </a:r>
          </a:p>
          <a:p>
            <a:pPr lvl="1"/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How the technical requirements are expected to be partly verified by computer tools</a:t>
            </a:r>
          </a:p>
          <a:p>
            <a:pPr lvl="1"/>
            <a:r>
              <a:rPr lang="en-US" sz="1600" dirty="0"/>
              <a:t>The tool should be able to define and re-use test sequences of V2X messages</a:t>
            </a:r>
          </a:p>
          <a:p>
            <a:pPr lvl="1"/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Technical feasibility</a:t>
            </a:r>
          </a:p>
          <a:p>
            <a:pPr lvl="1"/>
            <a:r>
              <a:rPr lang="en-US" sz="1600" dirty="0"/>
              <a:t>V2X is still in being developed and devices meeting the requested requirements may not be available</a:t>
            </a:r>
          </a:p>
          <a:p>
            <a:pPr lvl="1"/>
            <a:r>
              <a:rPr lang="en-US" sz="1600" dirty="0"/>
              <a:t>To ensure safety when testing of non-deterministic algorithms (e.g. High speed Truck Platoon and AI). Some scenarios will be to dangerous to test out with real vehicles. 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468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Requirements for cyber security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33" y="1705633"/>
            <a:ext cx="5362575" cy="4650715"/>
          </a:xfrm>
        </p:spPr>
        <p:txBody>
          <a:bodyPr/>
          <a:lstStyle/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Functional requirements at vehicle level</a:t>
            </a:r>
          </a:p>
          <a:p>
            <a:pPr lvl="1"/>
            <a:r>
              <a:rPr lang="en-US" sz="1600" dirty="0"/>
              <a:t>V2X message reception shall be signed by a trusted third-party (message shall have valid and verified certificate and signature).</a:t>
            </a:r>
          </a:p>
          <a:p>
            <a:pPr lvl="1"/>
            <a:r>
              <a:rPr lang="en-US" sz="1600" dirty="0"/>
              <a:t>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Technical constrains at vehicle component level</a:t>
            </a:r>
          </a:p>
          <a:p>
            <a:pPr lvl="1"/>
            <a:r>
              <a:rPr lang="en-US" sz="1600" dirty="0"/>
              <a:t>Measures should be applied for all components in the system (e.g. vehicles involving network and infrastructure) to ensure an end-to-end cybersecurity.</a:t>
            </a:r>
          </a:p>
          <a:p>
            <a:pPr lvl="1"/>
            <a:r>
              <a:rPr lang="en-US" sz="1600" dirty="0"/>
              <a:t>…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US" sz="1800" b="1" dirty="0"/>
              <a:t>Safety requirements for road-users</a:t>
            </a:r>
          </a:p>
          <a:p>
            <a:pPr lvl="1"/>
            <a:r>
              <a:rPr lang="en-US" sz="1600" dirty="0"/>
              <a:t>N.A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6470" y="6356350"/>
            <a:ext cx="64733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29</a:t>
            </a:fld>
            <a:endParaRPr lang="el-G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B42C7DB4-0CA1-495C-9773-6EA0071F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26BD05C-27A1-4ECC-A568-357B99137965}"/>
              </a:ext>
            </a:extLst>
          </p:cNvPr>
          <p:cNvSpPr txBox="1">
            <a:spLocks/>
          </p:cNvSpPr>
          <p:nvPr/>
        </p:nvSpPr>
        <p:spPr>
          <a:xfrm>
            <a:off x="5972175" y="1704814"/>
            <a:ext cx="5897543" cy="4650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Potential physical constrains on test tracks</a:t>
            </a:r>
          </a:p>
          <a:p>
            <a:pPr lvl="1"/>
            <a:r>
              <a:rPr lang="en-US" sz="1600" dirty="0"/>
              <a:t>Potential cyber-attacks shall be dually analysed; from the “Defenders” or “Blue Team” and the “Attackers” or “Red Team” point of view.</a:t>
            </a:r>
          </a:p>
          <a:p>
            <a:pPr lvl="1"/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How the technical requirements are expected to be partly verified by computer tools</a:t>
            </a:r>
          </a:p>
          <a:p>
            <a:pPr lvl="1"/>
            <a:r>
              <a:rPr lang="en-US" sz="1600" dirty="0"/>
              <a:t>Performed cyber security testing (e.g. TARA analysis, Penetration testing, Fuzz testing)</a:t>
            </a:r>
          </a:p>
          <a:p>
            <a:pPr lvl="1"/>
            <a:r>
              <a:rPr lang="en-US" sz="1600" dirty="0"/>
              <a:t>…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800" b="1" dirty="0"/>
              <a:t>Technical feasibility</a:t>
            </a:r>
          </a:p>
          <a:p>
            <a:pPr lvl="1"/>
            <a:r>
              <a:rPr lang="en-US" sz="1600" dirty="0"/>
              <a:t>The function has been developed following existing best practices for cybersecurity.</a:t>
            </a:r>
          </a:p>
          <a:p>
            <a:pPr lvl="1"/>
            <a:r>
              <a:rPr lang="en-US" sz="1600" dirty="0"/>
              <a:t>Sensitive to attack GNSS systems in non-shielded environment. 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689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6BB453DD-A17A-4A04-BFE2-EC1F4B191768}"/>
              </a:ext>
            </a:extLst>
          </p:cNvPr>
          <p:cNvSpPr/>
          <p:nvPr/>
        </p:nvSpPr>
        <p:spPr>
          <a:xfrm>
            <a:off x="1532714" y="1423256"/>
            <a:ext cx="8961120" cy="49204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6761672" cy="672285"/>
          </a:xfrm>
        </p:spPr>
        <p:txBody>
          <a:bodyPr/>
          <a:lstStyle/>
          <a:p>
            <a:r>
              <a:rPr lang="en-US" dirty="0"/>
              <a:t>Plan of the presentation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1056405" cy="365125"/>
          </a:xfrm>
        </p:spPr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960" y="6356350"/>
            <a:ext cx="62484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3</a:t>
            </a:fld>
            <a:endParaRPr lang="el-G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0D57DBD-9F8F-406E-9B55-481968A990BE}"/>
              </a:ext>
            </a:extLst>
          </p:cNvPr>
          <p:cNvSpPr/>
          <p:nvPr/>
        </p:nvSpPr>
        <p:spPr>
          <a:xfrm>
            <a:off x="2035948" y="1700115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General presentation of HEADSTART</a:t>
            </a:r>
            <a:endParaRPr lang="en-US" sz="1600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0F12B1-9C1F-45B8-B665-EFC6497FB379}"/>
              </a:ext>
            </a:extLst>
          </p:cNvPr>
          <p:cNvSpPr/>
          <p:nvPr/>
        </p:nvSpPr>
        <p:spPr>
          <a:xfrm>
            <a:off x="2035948" y="2442085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Introduction to the work package 1</a:t>
            </a:r>
            <a:endParaRPr lang="en-US" sz="16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E7DB86C-E153-4586-907E-6401C0452043}"/>
              </a:ext>
            </a:extLst>
          </p:cNvPr>
          <p:cNvSpPr/>
          <p:nvPr/>
        </p:nvSpPr>
        <p:spPr>
          <a:xfrm>
            <a:off x="6453058" y="2440388"/>
            <a:ext cx="3200407" cy="4583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State of innovation and gap analysis</a:t>
            </a:r>
            <a:endParaRPr lang="en-US" sz="1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0A7083-7F5C-4349-AB15-422FC33A9FCD}"/>
              </a:ext>
            </a:extLst>
          </p:cNvPr>
          <p:cNvSpPr/>
          <p:nvPr/>
        </p:nvSpPr>
        <p:spPr>
          <a:xfrm>
            <a:off x="2037953" y="5446318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Questions (&lt; 20 min)</a:t>
            </a:r>
            <a:endParaRPr lang="fr-FR" sz="1600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3283A92-211E-4238-B321-25A25FECB2EF}"/>
              </a:ext>
            </a:extLst>
          </p:cNvPr>
          <p:cNvSpPr/>
          <p:nvPr/>
        </p:nvSpPr>
        <p:spPr>
          <a:xfrm>
            <a:off x="2037953" y="4694169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Report review process</a:t>
            </a:r>
            <a:endParaRPr lang="fr-FR" sz="1600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3A3F70D-A497-4634-A7CD-1876FAC69B18}"/>
              </a:ext>
            </a:extLst>
          </p:cNvPr>
          <p:cNvSpPr/>
          <p:nvPr/>
        </p:nvSpPr>
        <p:spPr>
          <a:xfrm>
            <a:off x="2037941" y="3945780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 steps for the project</a:t>
            </a:r>
            <a:endParaRPr lang="fr-FR" sz="1600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748E207-0652-4D27-BB69-BD0FE70B50FA}"/>
              </a:ext>
            </a:extLst>
          </p:cNvPr>
          <p:cNvSpPr/>
          <p:nvPr/>
        </p:nvSpPr>
        <p:spPr>
          <a:xfrm>
            <a:off x="6453053" y="4261312"/>
            <a:ext cx="3200407" cy="4583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Functional requirements and use case selection</a:t>
            </a:r>
            <a:endParaRPr lang="en-US" sz="1400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E738243-7F11-4589-8AED-2448A72CFC70}"/>
              </a:ext>
            </a:extLst>
          </p:cNvPr>
          <p:cNvSpPr/>
          <p:nvPr/>
        </p:nvSpPr>
        <p:spPr>
          <a:xfrm>
            <a:off x="6453053" y="3654337"/>
            <a:ext cx="3200407" cy="4583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Requirement identification for KETs</a:t>
            </a:r>
            <a:endParaRPr lang="en-US" sz="1400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EB7D32-983A-43C7-BAE6-2F1D1EA3CF04}"/>
              </a:ext>
            </a:extLst>
          </p:cNvPr>
          <p:cNvSpPr/>
          <p:nvPr/>
        </p:nvSpPr>
        <p:spPr>
          <a:xfrm>
            <a:off x="6453053" y="3047362"/>
            <a:ext cx="3200407" cy="45831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Identification of stakeholder needs</a:t>
            </a:r>
            <a:endParaRPr lang="en-US" sz="1400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BAFB3B-8BF9-4232-A812-5FFB4B4E3ACA}"/>
              </a:ext>
            </a:extLst>
          </p:cNvPr>
          <p:cNvSpPr/>
          <p:nvPr/>
        </p:nvSpPr>
        <p:spPr>
          <a:xfrm>
            <a:off x="2035948" y="3190474"/>
            <a:ext cx="3596510" cy="5949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Presentation of the results 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14249DF-A4CB-47A1-A3BD-9EC2ABF616F4}"/>
              </a:ext>
            </a:extLst>
          </p:cNvPr>
          <p:cNvCxnSpPr>
            <a:cxnSpLocks/>
            <a:stCxn id="17" idx="3"/>
            <a:endCxn id="10" idx="1"/>
          </p:cNvCxnSpPr>
          <p:nvPr/>
        </p:nvCxnSpPr>
        <p:spPr>
          <a:xfrm flipV="1">
            <a:off x="5632458" y="2669543"/>
            <a:ext cx="820600" cy="8183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D72344A-5793-4578-8C14-DE94E3DCBBF6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 flipV="1">
            <a:off x="5632458" y="3276517"/>
            <a:ext cx="820595" cy="211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8C19C4A-DAC1-4F4A-9E4F-5384ADD045C1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5632458" y="3487939"/>
            <a:ext cx="820595" cy="395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99A8E0-B7BB-49D9-A0AA-08DAA1CC490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>
            <a:off x="5632458" y="3487939"/>
            <a:ext cx="820595" cy="1002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569BAFC9-1C8A-4821-ABF8-60711DE2B64E}"/>
              </a:ext>
            </a:extLst>
          </p:cNvPr>
          <p:cNvGrpSpPr/>
          <p:nvPr/>
        </p:nvGrpSpPr>
        <p:grpSpPr>
          <a:xfrm>
            <a:off x="9678482" y="2295044"/>
            <a:ext cx="647933" cy="2424578"/>
            <a:chOff x="782095" y="1245327"/>
            <a:chExt cx="647933" cy="35366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D3C318-D856-442A-AC84-7F2A8A79E92A}"/>
                </a:ext>
              </a:extLst>
            </p:cNvPr>
            <p:cNvSpPr/>
            <p:nvPr/>
          </p:nvSpPr>
          <p:spPr>
            <a:xfrm>
              <a:off x="942395" y="1245327"/>
              <a:ext cx="327333" cy="8820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FF55A7-49D0-4A7B-A393-6FF0593DC6C4}"/>
                </a:ext>
              </a:extLst>
            </p:cNvPr>
            <p:cNvSpPr/>
            <p:nvPr/>
          </p:nvSpPr>
          <p:spPr>
            <a:xfrm>
              <a:off x="871061" y="2110767"/>
              <a:ext cx="470000" cy="8820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II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5931A3-1BB3-4B71-AE8B-99349B5710E2}"/>
                </a:ext>
              </a:extLst>
            </p:cNvPr>
            <p:cNvSpPr/>
            <p:nvPr/>
          </p:nvSpPr>
          <p:spPr>
            <a:xfrm>
              <a:off x="799727" y="3013812"/>
              <a:ext cx="612667" cy="8820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III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B32A3C2-0148-4FA7-8D1B-1961A7D9811D}"/>
                </a:ext>
              </a:extLst>
            </p:cNvPr>
            <p:cNvSpPr/>
            <p:nvPr/>
          </p:nvSpPr>
          <p:spPr>
            <a:xfrm>
              <a:off x="782095" y="3899981"/>
              <a:ext cx="647933" cy="8820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400" b="0" cap="none" spc="0" dirty="0">
                  <a:ln w="0">
                    <a:noFill/>
                  </a:ln>
                  <a:solidFill>
                    <a:schemeClr val="tx1"/>
                  </a:solidFill>
                </a:rPr>
                <a:t>IV</a:t>
              </a:r>
            </a:p>
          </p:txBody>
        </p:sp>
      </p:grpSp>
      <p:sp>
        <p:nvSpPr>
          <p:cNvPr id="26" name="Espace réservé du pied de page 3">
            <a:extLst>
              <a:ext uri="{FF2B5EF4-FFF2-40B4-BE49-F238E27FC236}">
                <a16:creationId xmlns:a16="http://schemas.microsoft.com/office/drawing/2014/main" id="{6CCDF61D-435B-4D51-9F87-5418EDCB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452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9" y="681037"/>
            <a:ext cx="10911839" cy="633957"/>
          </a:xfrm>
        </p:spPr>
        <p:txBody>
          <a:bodyPr/>
          <a:lstStyle/>
          <a:p>
            <a:r>
              <a:rPr lang="en-US" sz="3600" dirty="0"/>
              <a:t>IV- Functional requirements and use case selection</a:t>
            </a:r>
            <a:endParaRPr lang="el-GR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028"/>
            <a:ext cx="10515600" cy="2628400"/>
          </a:xfrm>
        </p:spPr>
        <p:txBody>
          <a:bodyPr/>
          <a:lstStyle/>
          <a:p>
            <a:pPr lvl="0"/>
            <a:r>
              <a:rPr lang="en-US" sz="1800" dirty="0"/>
              <a:t>Topic led by SAFER: </a:t>
            </a:r>
          </a:p>
          <a:p>
            <a:pPr lvl="0"/>
            <a:r>
              <a:rPr lang="en-US" sz="1800" b="1" dirty="0"/>
              <a:t>Objectives: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Compile the requirements for use cases and functionality to demonstrate safe CAD functions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Classify use cases, functional requirements and scenarios described in the previous tasks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Determine the most important use cases and for each of them, the appropriate CAD functions</a:t>
            </a:r>
          </a:p>
          <a:p>
            <a:pPr lvl="1"/>
            <a:r>
              <a:rPr lang="en-US" dirty="0"/>
              <a:t>Description of each preselected use case with representative scenarios, </a:t>
            </a:r>
          </a:p>
          <a:p>
            <a:pPr lvl="1"/>
            <a:r>
              <a:rPr lang="en-US" dirty="0"/>
              <a:t>Relevance ranking of the use cases based on a survey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30</a:t>
            </a:fld>
            <a:endParaRPr lang="el-G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D1B67350-D78C-415C-990A-BA6A913E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DEA0DCF3-8E0D-4368-93A5-E41C4201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08" y="1454422"/>
            <a:ext cx="1514158" cy="423212"/>
          </a:xfrm>
          <a:prstGeom prst="rect">
            <a:avLst/>
          </a:prstGeom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829F68BE-5EEB-4577-8087-F74073E20E2A}"/>
              </a:ext>
            </a:extLst>
          </p:cNvPr>
          <p:cNvGrpSpPr/>
          <p:nvPr/>
        </p:nvGrpSpPr>
        <p:grpSpPr>
          <a:xfrm>
            <a:off x="1139473" y="4290263"/>
            <a:ext cx="9390540" cy="1619883"/>
            <a:chOff x="991246" y="4996249"/>
            <a:chExt cx="9390540" cy="16198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8F93467-6F93-4085-9F0E-65BA69C09495}"/>
                </a:ext>
              </a:extLst>
            </p:cNvPr>
            <p:cNvSpPr/>
            <p:nvPr/>
          </p:nvSpPr>
          <p:spPr>
            <a:xfrm>
              <a:off x="991246" y="4996251"/>
              <a:ext cx="3144643" cy="903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Collection of identified requirements on use cases </a:t>
              </a:r>
              <a:r>
                <a:rPr lang="en-US" sz="1600" dirty="0" err="1"/>
                <a:t>w.r.t</a:t>
              </a:r>
              <a:r>
                <a:rPr lang="en-US" sz="1600" dirty="0"/>
                <a:t>. project goals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55957A-26C4-49ED-9106-660FF05CBF03}"/>
                </a:ext>
              </a:extLst>
            </p:cNvPr>
            <p:cNvSpPr/>
            <p:nvPr/>
          </p:nvSpPr>
          <p:spPr>
            <a:xfrm>
              <a:off x="998529" y="6039279"/>
              <a:ext cx="3144643" cy="5768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Use-cases from stakeholder needs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9CF182-EB59-403B-8CF2-F702521AF4EB}"/>
                </a:ext>
              </a:extLst>
            </p:cNvPr>
            <p:cNvSpPr/>
            <p:nvPr/>
          </p:nvSpPr>
          <p:spPr>
            <a:xfrm>
              <a:off x="4740579" y="4996251"/>
              <a:ext cx="1677112" cy="1619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Classification/</a:t>
              </a:r>
            </a:p>
            <a:p>
              <a:pPr algn="ctr"/>
              <a:r>
                <a:rPr lang="en-US" sz="1600" dirty="0"/>
                <a:t>Assessment of use cases</a:t>
              </a:r>
            </a:p>
          </p:txBody>
        </p:sp>
        <p:sp>
          <p:nvSpPr>
            <p:cNvPr id="15" name="Right Arrow 13">
              <a:extLst>
                <a:ext uri="{FF2B5EF4-FFF2-40B4-BE49-F238E27FC236}">
                  <a16:creationId xmlns:a16="http://schemas.microsoft.com/office/drawing/2014/main" id="{D31E8518-0135-4087-B4AC-3EFD8760710E}"/>
                </a:ext>
              </a:extLst>
            </p:cNvPr>
            <p:cNvSpPr/>
            <p:nvPr/>
          </p:nvSpPr>
          <p:spPr>
            <a:xfrm>
              <a:off x="4146017" y="6085389"/>
              <a:ext cx="597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ight Arrow 14">
              <a:extLst>
                <a:ext uri="{FF2B5EF4-FFF2-40B4-BE49-F238E27FC236}">
                  <a16:creationId xmlns:a16="http://schemas.microsoft.com/office/drawing/2014/main" id="{062AECB3-2358-4A42-917A-8FE9284F42DE}"/>
                </a:ext>
              </a:extLst>
            </p:cNvPr>
            <p:cNvSpPr/>
            <p:nvPr/>
          </p:nvSpPr>
          <p:spPr>
            <a:xfrm>
              <a:off x="4138744" y="5183118"/>
              <a:ext cx="597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ight Arrow 15">
              <a:extLst>
                <a:ext uri="{FF2B5EF4-FFF2-40B4-BE49-F238E27FC236}">
                  <a16:creationId xmlns:a16="http://schemas.microsoft.com/office/drawing/2014/main" id="{B801FA7A-1D1F-479B-B6B6-97BAAC3922A0}"/>
                </a:ext>
              </a:extLst>
            </p:cNvPr>
            <p:cNvSpPr/>
            <p:nvPr/>
          </p:nvSpPr>
          <p:spPr>
            <a:xfrm>
              <a:off x="6433599" y="5646868"/>
              <a:ext cx="597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A91338-5357-4876-98F2-9C36B4A87BF8}"/>
                </a:ext>
              </a:extLst>
            </p:cNvPr>
            <p:cNvSpPr/>
            <p:nvPr/>
          </p:nvSpPr>
          <p:spPr>
            <a:xfrm>
              <a:off x="7046915" y="4996251"/>
              <a:ext cx="1173393" cy="1619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Selection</a:t>
              </a:r>
            </a:p>
          </p:txBody>
        </p:sp>
        <p:sp>
          <p:nvSpPr>
            <p:cNvPr id="19" name="Right Arrow 17">
              <a:extLst>
                <a:ext uri="{FF2B5EF4-FFF2-40B4-BE49-F238E27FC236}">
                  <a16:creationId xmlns:a16="http://schemas.microsoft.com/office/drawing/2014/main" id="{50D7F539-8D1D-4BD6-985C-4A57C5338190}"/>
                </a:ext>
              </a:extLst>
            </p:cNvPr>
            <p:cNvSpPr/>
            <p:nvPr/>
          </p:nvSpPr>
          <p:spPr>
            <a:xfrm>
              <a:off x="8220308" y="5646868"/>
              <a:ext cx="597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44EB2F-49F5-41DA-9C60-C521510B3BCF}"/>
                </a:ext>
              </a:extLst>
            </p:cNvPr>
            <p:cNvSpPr/>
            <p:nvPr/>
          </p:nvSpPr>
          <p:spPr>
            <a:xfrm>
              <a:off x="8822311" y="4996249"/>
              <a:ext cx="1559475" cy="1619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Functional Requirements for selected use cases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534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F559B-F4A9-4FFC-B633-635BC223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selecting use cases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7530D2-48D5-4448-ABD8-22A090FC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521307-D8DE-48DD-8363-CA4240EC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HEADSTART - WP1 Webinar</a:t>
            </a:r>
            <a:endParaRPr lang="el-G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089060-8EC2-4FB5-9632-676886E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31</a:t>
            </a:fld>
            <a:endParaRPr lang="el-G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59FCAEB-C8F6-4D2A-8C12-A494F5F898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402" y="1817356"/>
            <a:ext cx="5066924" cy="340395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Categories of requirements: </a:t>
            </a:r>
          </a:p>
          <a:p>
            <a:r>
              <a:rPr lang="en-US" sz="2200" dirty="0"/>
              <a:t>Requirements on testability of the KETs</a:t>
            </a:r>
          </a:p>
          <a:p>
            <a:pPr lvl="1"/>
            <a:r>
              <a:rPr lang="en-US" sz="2000" dirty="0"/>
              <a:t>Positioning</a:t>
            </a:r>
          </a:p>
          <a:p>
            <a:pPr lvl="1"/>
            <a:r>
              <a:rPr lang="en-US" sz="2000" dirty="0"/>
              <a:t>V2X Communication</a:t>
            </a:r>
          </a:p>
          <a:p>
            <a:pPr lvl="1"/>
            <a:r>
              <a:rPr lang="en-US" sz="2000" dirty="0"/>
              <a:t>Cybersecurity</a:t>
            </a:r>
          </a:p>
          <a:p>
            <a:r>
              <a:rPr lang="en-US" sz="2200" dirty="0"/>
              <a:t>Requirements regarding physical testing</a:t>
            </a:r>
          </a:p>
          <a:p>
            <a:pPr lvl="1"/>
            <a:r>
              <a:rPr lang="en-US" sz="2000" dirty="0"/>
              <a:t>Proving ground testing</a:t>
            </a:r>
          </a:p>
          <a:p>
            <a:pPr lvl="1"/>
            <a:r>
              <a:rPr lang="en-US" sz="2000" dirty="0"/>
              <a:t>Field operational tests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6D008623-C4EF-43B1-AD34-3FCE66065C18}"/>
              </a:ext>
            </a:extLst>
          </p:cNvPr>
          <p:cNvSpPr txBox="1">
            <a:spLocks/>
          </p:cNvSpPr>
          <p:nvPr/>
        </p:nvSpPr>
        <p:spPr>
          <a:xfrm>
            <a:off x="6008558" y="2217497"/>
            <a:ext cx="5708469" cy="311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Requirements regarding model-based testing</a:t>
            </a:r>
          </a:p>
          <a:p>
            <a:r>
              <a:rPr lang="en-US" sz="2200" dirty="0"/>
              <a:t>Definition and availability of scenarios</a:t>
            </a:r>
          </a:p>
          <a:p>
            <a:r>
              <a:rPr lang="en-US" sz="2200" dirty="0"/>
              <a:t>Requirements on collaboration partners</a:t>
            </a:r>
          </a:p>
          <a:p>
            <a:r>
              <a:rPr lang="en-US" sz="2200" dirty="0"/>
              <a:t>Relevance to key user groups</a:t>
            </a:r>
          </a:p>
          <a:p>
            <a:pPr lvl="1"/>
            <a:r>
              <a:rPr lang="en-US" sz="2000" dirty="0"/>
              <a:t>OEMs, Tier1s</a:t>
            </a:r>
          </a:p>
          <a:p>
            <a:pPr lvl="1"/>
            <a:r>
              <a:rPr lang="en-US" sz="2000" dirty="0"/>
              <a:t>Type approval authorities</a:t>
            </a:r>
          </a:p>
          <a:p>
            <a:pPr lvl="1"/>
            <a:r>
              <a:rPr lang="en-US" sz="2000" dirty="0"/>
              <a:t>Consumer Testing </a:t>
            </a:r>
          </a:p>
        </p:txBody>
      </p:sp>
    </p:spTree>
    <p:extLst>
      <p:ext uri="{BB962C8B-B14F-4D97-AF65-F5344CB8AC3E}">
        <p14:creationId xmlns:p14="http://schemas.microsoft.com/office/powerpoint/2010/main" val="1277194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38F3A0-010A-4F05-8ECC-AB9EA799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50B018-5E2F-4350-B473-9677200F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32</a:t>
            </a:fld>
            <a:endParaRPr lang="el-G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DDB305D-34F7-4E10-B86C-8A1633939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63" y="1283801"/>
            <a:ext cx="6998457" cy="5072548"/>
          </a:xfrm>
          <a:prstGeom prst="rect">
            <a:avLst/>
          </a:prstGeom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E9AD549B-0F6D-462D-886A-D1CBB075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8147DB7-B687-45F1-95A8-1F3058FB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2150"/>
            <a:ext cx="10674531" cy="903288"/>
          </a:xfrm>
        </p:spPr>
        <p:txBody>
          <a:bodyPr/>
          <a:lstStyle/>
          <a:p>
            <a:r>
              <a:rPr lang="en-US" sz="4000" dirty="0"/>
              <a:t>Use case ranking</a:t>
            </a:r>
            <a:endParaRPr lang="el-G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4AA60E-91E7-408C-A472-EEC823C284B4}"/>
              </a:ext>
            </a:extLst>
          </p:cNvPr>
          <p:cNvSpPr txBox="1"/>
          <p:nvPr/>
        </p:nvSpPr>
        <p:spPr>
          <a:xfrm>
            <a:off x="838199" y="1934467"/>
            <a:ext cx="256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Requirements for testing KETs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E21BE569-9BC8-432C-87A1-BF011CB13CEF}"/>
              </a:ext>
            </a:extLst>
          </p:cNvPr>
          <p:cNvSpPr/>
          <p:nvPr/>
        </p:nvSpPr>
        <p:spPr>
          <a:xfrm>
            <a:off x="3404766" y="1595438"/>
            <a:ext cx="191588" cy="985837"/>
          </a:xfrm>
          <a:prstGeom prst="leftBrace">
            <a:avLst>
              <a:gd name="adj1" fmla="val 456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198325-EC4B-4EE7-8E6B-CF696AC6464E}"/>
              </a:ext>
            </a:extLst>
          </p:cNvPr>
          <p:cNvSpPr txBox="1"/>
          <p:nvPr/>
        </p:nvSpPr>
        <p:spPr>
          <a:xfrm>
            <a:off x="1380839" y="3121223"/>
            <a:ext cx="2023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Requirements for testing</a:t>
            </a:r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97D51F84-7EE7-446A-9506-797464F631A2}"/>
              </a:ext>
            </a:extLst>
          </p:cNvPr>
          <p:cNvSpPr/>
          <p:nvPr/>
        </p:nvSpPr>
        <p:spPr>
          <a:xfrm>
            <a:off x="3404766" y="2628304"/>
            <a:ext cx="191588" cy="1308696"/>
          </a:xfrm>
          <a:prstGeom prst="leftBrace">
            <a:avLst>
              <a:gd name="adj1" fmla="val 456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id="{B01196D6-148A-4410-8515-A7A7F6C2FA7A}"/>
              </a:ext>
            </a:extLst>
          </p:cNvPr>
          <p:cNvSpPr/>
          <p:nvPr/>
        </p:nvSpPr>
        <p:spPr>
          <a:xfrm>
            <a:off x="3404766" y="4884420"/>
            <a:ext cx="191588" cy="1118235"/>
          </a:xfrm>
          <a:prstGeom prst="leftBrace">
            <a:avLst>
              <a:gd name="adj1" fmla="val 4562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91FFF2-BC10-4EFF-A921-623E5B259BB1}"/>
              </a:ext>
            </a:extLst>
          </p:cNvPr>
          <p:cNvSpPr txBox="1"/>
          <p:nvPr/>
        </p:nvSpPr>
        <p:spPr>
          <a:xfrm>
            <a:off x="1097468" y="5268912"/>
            <a:ext cx="230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Relevance to key user groups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CA3509-22B7-4798-B79A-3AE4DC917F0D}"/>
              </a:ext>
            </a:extLst>
          </p:cNvPr>
          <p:cNvSpPr txBox="1"/>
          <p:nvPr/>
        </p:nvSpPr>
        <p:spPr>
          <a:xfrm>
            <a:off x="425158" y="4467421"/>
            <a:ext cx="3282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Collaboration partners for this use case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endParaRPr lang="en-US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84326-3307-40DB-ADE1-A0723E96DE31}"/>
              </a:ext>
            </a:extLst>
          </p:cNvPr>
          <p:cNvSpPr txBox="1"/>
          <p:nvPr/>
        </p:nvSpPr>
        <p:spPr>
          <a:xfrm>
            <a:off x="1380839" y="4068643"/>
            <a:ext cx="230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Availability of Scenarios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9420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38F3A0-010A-4F05-8ECC-AB9EA799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50B018-5E2F-4350-B473-9677200F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33</a:t>
            </a:fld>
            <a:endParaRPr lang="el-G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E9AD549B-0F6D-462D-886A-D1CBB075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9211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7961603-B48A-419A-B38C-73A2072F9D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528744"/>
              </p:ext>
            </p:extLst>
          </p:nvPr>
        </p:nvGraphicFramePr>
        <p:xfrm>
          <a:off x="1249680" y="863600"/>
          <a:ext cx="9204960" cy="481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139D349-4EAF-4ADB-ABB4-CCF8016E4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67" t="84561" r="49098" b="3241"/>
          <a:stretch/>
        </p:blipFill>
        <p:spPr>
          <a:xfrm>
            <a:off x="6950984" y="5703363"/>
            <a:ext cx="813437" cy="4576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1D00BB-0AD6-44C7-B9E1-7A4D653DA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20" t="85771" r="25016" b="3077"/>
          <a:stretch/>
        </p:blipFill>
        <p:spPr>
          <a:xfrm>
            <a:off x="8282857" y="5673714"/>
            <a:ext cx="853440" cy="4872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5FD0EEB-2194-42A6-8B20-7B46429AD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43" t="85003" r="60374" b="1892"/>
          <a:stretch/>
        </p:blipFill>
        <p:spPr>
          <a:xfrm>
            <a:off x="5619111" y="5703363"/>
            <a:ext cx="813437" cy="4576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008AF1-7D5F-4047-A1AD-023B2A15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57" t="85119" r="13259" b="3636"/>
          <a:stretch/>
        </p:blipFill>
        <p:spPr>
          <a:xfrm>
            <a:off x="2955364" y="5710062"/>
            <a:ext cx="813437" cy="4648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47FD13-9C83-44B3-9551-99EFDCBB5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2" t="85526" r="73006" b="2494"/>
          <a:stretch/>
        </p:blipFill>
        <p:spPr>
          <a:xfrm>
            <a:off x="4273706" y="5704265"/>
            <a:ext cx="813437" cy="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34</a:t>
            </a:fld>
            <a:endParaRPr lang="el-GR" dirty="0"/>
          </a:p>
        </p:txBody>
      </p:sp>
      <p:pic>
        <p:nvPicPr>
          <p:cNvPr id="9" name="7 Imagen">
            <a:extLst>
              <a:ext uri="{FF2B5EF4-FFF2-40B4-BE49-F238E27FC236}">
                <a16:creationId xmlns:a16="http://schemas.microsoft.com/office/drawing/2014/main" id="{0A93F5BB-7AC7-424A-BCCA-87EDEF9FCC5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06" y="2448885"/>
            <a:ext cx="11567044" cy="27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1A51898C-CA40-4CA0-BEE5-5D60F352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EE1918A2-0D06-4BA3-A871-B41C03D41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813"/>
            <a:ext cx="10515600" cy="904875"/>
          </a:xfrm>
        </p:spPr>
        <p:txBody>
          <a:bodyPr/>
          <a:lstStyle/>
          <a:p>
            <a:r>
              <a:rPr lang="en-GB" dirty="0"/>
              <a:t>Next steps for the project</a:t>
            </a:r>
            <a:endParaRPr lang="el-G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602E6-303B-40A8-B06F-F39C20A24474}"/>
              </a:ext>
            </a:extLst>
          </p:cNvPr>
          <p:cNvSpPr/>
          <p:nvPr/>
        </p:nvSpPr>
        <p:spPr>
          <a:xfrm>
            <a:off x="957410" y="1847297"/>
            <a:ext cx="276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January to September 2019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E618A92-B8A8-4118-AEBB-CF2ADAF3CFE8}"/>
              </a:ext>
            </a:extLst>
          </p:cNvPr>
          <p:cNvSpPr/>
          <p:nvPr/>
        </p:nvSpPr>
        <p:spPr>
          <a:xfrm>
            <a:off x="317519" y="2259353"/>
            <a:ext cx="4437361" cy="2990189"/>
          </a:xfrm>
          <a:prstGeom prst="roundRect">
            <a:avLst>
              <a:gd name="adj" fmla="val 18809"/>
            </a:avLst>
          </a:prstGeom>
          <a:solidFill>
            <a:srgbClr val="BA55A0">
              <a:alpha val="1961"/>
            </a:srgbClr>
          </a:solidFill>
          <a:ln w="2857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CDFA3-8B2D-4305-AB01-08EEE21A88C6}"/>
              </a:ext>
            </a:extLst>
          </p:cNvPr>
          <p:cNvSpPr/>
          <p:nvPr/>
        </p:nvSpPr>
        <p:spPr>
          <a:xfrm>
            <a:off x="586709" y="5369471"/>
            <a:ext cx="345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“State of innovation, stakeholder needs, requirements for Key Enabling Technologies and use case selection”</a:t>
            </a:r>
          </a:p>
        </p:txBody>
      </p:sp>
    </p:spTree>
    <p:extLst>
      <p:ext uri="{BB962C8B-B14F-4D97-AF65-F5344CB8AC3E}">
        <p14:creationId xmlns:p14="http://schemas.microsoft.com/office/powerpoint/2010/main" val="3646683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35</a:t>
            </a:fld>
            <a:endParaRPr lang="el-GR" dirty="0"/>
          </a:p>
        </p:txBody>
      </p:sp>
      <p:pic>
        <p:nvPicPr>
          <p:cNvPr id="9" name="7 Imagen">
            <a:extLst>
              <a:ext uri="{FF2B5EF4-FFF2-40B4-BE49-F238E27FC236}">
                <a16:creationId xmlns:a16="http://schemas.microsoft.com/office/drawing/2014/main" id="{0A93F5BB-7AC7-424A-BCCA-87EDEF9FCC5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06" y="2448885"/>
            <a:ext cx="11567044" cy="27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1A51898C-CA40-4CA0-BEE5-5D60F352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CB65E8-A656-4E8C-AF6A-016C79F3E4F3}"/>
              </a:ext>
            </a:extLst>
          </p:cNvPr>
          <p:cNvSpPr/>
          <p:nvPr/>
        </p:nvSpPr>
        <p:spPr>
          <a:xfrm>
            <a:off x="5861290" y="1847297"/>
            <a:ext cx="1463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2020 - 2021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B57B5A-D638-4850-8EFC-9ADA53FCAC1D}"/>
              </a:ext>
            </a:extLst>
          </p:cNvPr>
          <p:cNvSpPr/>
          <p:nvPr/>
        </p:nvSpPr>
        <p:spPr>
          <a:xfrm>
            <a:off x="4918579" y="5346239"/>
            <a:ext cx="3349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“Methodologies, procedures, demonstrations …”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AF4E84-19B8-4B8D-874B-86CFB2FD28C2}"/>
              </a:ext>
            </a:extLst>
          </p:cNvPr>
          <p:cNvSpPr/>
          <p:nvPr/>
        </p:nvSpPr>
        <p:spPr>
          <a:xfrm>
            <a:off x="1986282" y="184729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2019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B523226-4F79-42B7-90C6-C0F4D19590A6}"/>
              </a:ext>
            </a:extLst>
          </p:cNvPr>
          <p:cNvSpPr/>
          <p:nvPr/>
        </p:nvSpPr>
        <p:spPr>
          <a:xfrm>
            <a:off x="317519" y="2259353"/>
            <a:ext cx="4045475" cy="2990189"/>
          </a:xfrm>
          <a:prstGeom prst="roundRect">
            <a:avLst>
              <a:gd name="adj" fmla="val 18809"/>
            </a:avLst>
          </a:prstGeom>
          <a:solidFill>
            <a:srgbClr val="BA55A0">
              <a:alpha val="1961"/>
            </a:srgbClr>
          </a:solidFill>
          <a:ln w="2857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C7E42-6A7B-43C8-90C4-B3D3BD72985E}"/>
              </a:ext>
            </a:extLst>
          </p:cNvPr>
          <p:cNvSpPr/>
          <p:nvPr/>
        </p:nvSpPr>
        <p:spPr>
          <a:xfrm>
            <a:off x="586709" y="5369471"/>
            <a:ext cx="345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“State of innovation, stakeholder needs, requirements for Key Enabling Technologies and use case selection”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AC38F1C-EF80-4371-B069-917B07A4068B}"/>
              </a:ext>
            </a:extLst>
          </p:cNvPr>
          <p:cNvSpPr/>
          <p:nvPr/>
        </p:nvSpPr>
        <p:spPr>
          <a:xfrm>
            <a:off x="4362994" y="2264230"/>
            <a:ext cx="4548675" cy="2990190"/>
          </a:xfrm>
          <a:prstGeom prst="roundRect">
            <a:avLst>
              <a:gd name="adj" fmla="val 17061"/>
            </a:avLst>
          </a:prstGeom>
          <a:solidFill>
            <a:schemeClr val="tx1">
              <a:alpha val="1961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D81B246-6FE1-44AA-8A00-8EF5A3812D47}"/>
              </a:ext>
            </a:extLst>
          </p:cNvPr>
          <p:cNvSpPr/>
          <p:nvPr/>
        </p:nvSpPr>
        <p:spPr>
          <a:xfrm>
            <a:off x="8911670" y="2258447"/>
            <a:ext cx="2962810" cy="2990190"/>
          </a:xfrm>
          <a:prstGeom prst="roundRect">
            <a:avLst>
              <a:gd name="adj" fmla="val 17061"/>
            </a:avLst>
          </a:prstGeom>
          <a:solidFill>
            <a:schemeClr val="tx2">
              <a:alpha val="1961"/>
            </a:schemeClr>
          </a:solidFill>
          <a:ln w="28575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9F81F-9739-4277-8C5B-491B448F1B1B}"/>
              </a:ext>
            </a:extLst>
          </p:cNvPr>
          <p:cNvSpPr/>
          <p:nvPr/>
        </p:nvSpPr>
        <p:spPr>
          <a:xfrm>
            <a:off x="8974296" y="5346239"/>
            <a:ext cx="2900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“Expert network and international cooperation through Events, Workshops and Webinars”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E86F53-885E-4952-A895-474334E120C2}"/>
              </a:ext>
            </a:extLst>
          </p:cNvPr>
          <p:cNvSpPr/>
          <p:nvPr/>
        </p:nvSpPr>
        <p:spPr>
          <a:xfrm>
            <a:off x="9159557" y="1847297"/>
            <a:ext cx="2529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Throughout the project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4DCE9468-196D-4F80-83D9-4FD502CB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813"/>
            <a:ext cx="10515600" cy="904875"/>
          </a:xfrm>
        </p:spPr>
        <p:txBody>
          <a:bodyPr/>
          <a:lstStyle/>
          <a:p>
            <a:r>
              <a:rPr lang="en-GB" dirty="0"/>
              <a:t>Next steps for the project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145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GB" dirty="0"/>
              <a:t>Next steps: Report review and update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206"/>
            <a:ext cx="10515600" cy="28302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800" dirty="0"/>
              <a:t>Report review process </a:t>
            </a:r>
            <a:r>
              <a:rPr lang="en-GB" sz="1800" dirty="0">
                <a:sym typeface="Wingdings" panose="05000000000000000000" pitchFamily="2" charset="2"/>
              </a:rPr>
              <a:t> </a:t>
            </a:r>
            <a:r>
              <a:rPr lang="en-GB" sz="1800" dirty="0"/>
              <a:t>Four deliverables written</a:t>
            </a:r>
          </a:p>
          <a:p>
            <a:pPr>
              <a:lnSpc>
                <a:spcPct val="150000"/>
              </a:lnSpc>
            </a:pPr>
            <a:endParaRPr lang="en-GB" sz="18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endParaRPr lang="en-GB" sz="18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endParaRPr lang="en-GB" sz="18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endParaRPr lang="en-GB" sz="1800" dirty="0">
              <a:highlight>
                <a:srgbClr val="FFFF00"/>
              </a:highlight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en-GB" sz="1800" dirty="0"/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800" dirty="0"/>
              <a:t>Download the deliverables : </a:t>
            </a:r>
            <a:r>
              <a:rPr lang="en-GB" sz="1800" dirty="0">
                <a:hlinkClick r:id="rId2"/>
              </a:rPr>
              <a:t>https://www.headstart-project.eu/results-to-date/deliverables/</a:t>
            </a:r>
            <a:endParaRPr lang="en-GB" sz="1800" dirty="0"/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Provide your comments to </a:t>
            </a:r>
            <a:r>
              <a:rPr lang="en-US" sz="1800" dirty="0">
                <a:hlinkClick r:id="rId3"/>
              </a:rPr>
              <a:t>info@headstart-project.eu</a:t>
            </a:r>
            <a:r>
              <a:rPr lang="en-US" sz="18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36</a:t>
            </a:fld>
            <a:endParaRPr lang="el-G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15DDDF1E-E67C-4276-8F05-F58194D8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F1FCDA8-B649-46EC-85E4-8CA2D78A4E5F}"/>
              </a:ext>
            </a:extLst>
          </p:cNvPr>
          <p:cNvGrpSpPr/>
          <p:nvPr/>
        </p:nvGrpSpPr>
        <p:grpSpPr>
          <a:xfrm>
            <a:off x="9692640" y="2186037"/>
            <a:ext cx="1986302" cy="2230599"/>
            <a:chOff x="8782064" y="2341377"/>
            <a:chExt cx="2394221" cy="268868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88FC339-8522-4CF0-92DD-0F897391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58082">
              <a:off x="9612822" y="2488564"/>
              <a:ext cx="1563463" cy="22122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BF6A522-6BD5-4A1A-9E1C-A5DF2EC0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01549">
              <a:off x="9335190" y="2341377"/>
              <a:ext cx="1563463" cy="2212246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6385CA2-98CF-4454-84F6-FFE0A0E0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5307">
              <a:off x="9063578" y="2488564"/>
              <a:ext cx="1563463" cy="2212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CE9CAA5-A659-4835-9A3C-E6BBF1F7E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416055">
              <a:off x="8782064" y="2817821"/>
              <a:ext cx="1563463" cy="2212245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B36099D-5769-4C7E-BC36-9A0848C59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2" y="2269300"/>
            <a:ext cx="8358051" cy="2064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1711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GB" dirty="0"/>
              <a:t>Next steps: Report review and update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206"/>
            <a:ext cx="10515600" cy="1123405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800" dirty="0"/>
              <a:t>Download the deliverables : </a:t>
            </a:r>
            <a:r>
              <a:rPr lang="en-GB" sz="1800" dirty="0">
                <a:hlinkClick r:id="rId2"/>
              </a:rPr>
              <a:t>https://www.headstart-project.eu/results-to-date/deliverables/</a:t>
            </a:r>
            <a:endParaRPr lang="en-GB" sz="1800" dirty="0"/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800" dirty="0"/>
              <a:t>Provide your comments to </a:t>
            </a:r>
            <a:r>
              <a:rPr lang="en-GB" sz="1800" dirty="0">
                <a:hlinkClick r:id="rId3"/>
              </a:rPr>
              <a:t>info@headstart-project.eu</a:t>
            </a:r>
            <a:r>
              <a:rPr lang="en-GB" sz="1800" dirty="0"/>
              <a:t> </a:t>
            </a:r>
            <a:endParaRPr lang="en-GB" sz="1800" dirty="0">
              <a:highlight>
                <a:srgbClr val="FFFF00"/>
              </a:highligh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37</a:t>
            </a:fld>
            <a:endParaRPr lang="el-G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15DDDF1E-E67C-4276-8F05-F58194D8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CF6169-D4EB-49FA-94F7-E2A62AE28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613" y="2394857"/>
            <a:ext cx="4430774" cy="35556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1432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08" y="1220919"/>
            <a:ext cx="542578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908" y="3700594"/>
            <a:ext cx="542578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from the chat (20 min)</a:t>
            </a:r>
          </a:p>
        </p:txBody>
      </p:sp>
      <p:sp>
        <p:nvSpPr>
          <p:cNvPr id="29" name="Freeform: Shape 15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17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Block Arc 19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4" name="Straight Connector 23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7238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1DD84-23CC-4B84-9E3B-D8B35D79B798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3/11/2020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4CC62B10-E910-40BC-B0DB-CFD3E8C3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7338" y="6356350"/>
            <a:ext cx="39286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HEADSTART - WP1 Webinar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3972" y="6356350"/>
            <a:ext cx="14998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60BBAD-2605-42BA-A5CC-4BB52A94E1D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45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F736-3ECE-4503-B75B-0DCDC4E4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Cooperate with HEADSTART project</a:t>
            </a:r>
            <a:endParaRPr lang="el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D452C-A1C7-4948-BC71-061252D3C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9046"/>
            <a:ext cx="5181600" cy="425791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EXPERT GROUP PARTICIPATION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Join as associated partner and our expert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Join the discussion group of your interest: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Cyber-security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Communications (V2X)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Positioning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Scenario selection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Consumer testing (NCAP)</a:t>
            </a:r>
          </a:p>
          <a:p>
            <a:pPr marL="742950" lvl="1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Type approval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Provide needs and requirements and evaluate project (intermediate) results</a:t>
            </a:r>
          </a:p>
          <a:p>
            <a:pPr algn="ctr">
              <a:lnSpc>
                <a:spcPct val="150000"/>
              </a:lnSpc>
            </a:pPr>
            <a:endParaRPr lang="el-G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B9265-AC0D-465C-BD63-6797CC6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0BBAD-2605-42BA-A5CC-4BB52A94E1D5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F64FD5-2072-4154-B184-E97BE74F8DA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919046"/>
            <a:ext cx="5181600" cy="425791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JOINT TESTING ACTION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Joint cooperation between both projects for testing validation and certification purposes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Align your project with the harmonized methodology and tools developed within HEADSTART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Become one of our use cases!</a:t>
            </a:r>
          </a:p>
          <a:p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2357CE-5642-4F80-99D2-8DF36DCCA992}"/>
              </a:ext>
            </a:extLst>
          </p:cNvPr>
          <p:cNvSpPr/>
          <p:nvPr/>
        </p:nvSpPr>
        <p:spPr>
          <a:xfrm>
            <a:off x="6451758" y="4821611"/>
            <a:ext cx="4622487" cy="120032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Please let us know about your interest and join our distribution list.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Website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www.headstart-project.eu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Contact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: info@headstart-project.eu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1DD84-23CC-4B84-9E3B-D8B35D79B798}" type="datetime1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12A2B3D2-7CD8-4C4A-BBBE-8E26FC44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D6027-6B15-45D3-B731-A004CFC29E57}"/>
              </a:ext>
            </a:extLst>
          </p:cNvPr>
          <p:cNvSpPr/>
          <p:nvPr/>
        </p:nvSpPr>
        <p:spPr>
          <a:xfrm>
            <a:off x="3665950" y="1460021"/>
            <a:ext cx="470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https://www.headstart-project.eu/get-involved/</a:t>
            </a:r>
          </a:p>
        </p:txBody>
      </p:sp>
    </p:spTree>
    <p:extLst>
      <p:ext uri="{BB962C8B-B14F-4D97-AF65-F5344CB8AC3E}">
        <p14:creationId xmlns:p14="http://schemas.microsoft.com/office/powerpoint/2010/main" val="106015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27869D-2380-488F-B57E-012E4CC0A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12519"/>
          <a:stretch/>
        </p:blipFill>
        <p:spPr>
          <a:xfrm>
            <a:off x="6511833" y="1741714"/>
            <a:ext cx="5059682" cy="39590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628B942-059C-4D47-91B5-4F4C524A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HEADSTART project facts</a:t>
            </a:r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5D597-6F26-4BE6-A4C6-45456449E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8037"/>
            <a:ext cx="5257800" cy="4888311"/>
          </a:xfrm>
        </p:spPr>
        <p:txBody>
          <a:bodyPr/>
          <a:lstStyle/>
          <a:p>
            <a:r>
              <a:rPr lang="en-US" b="1" dirty="0"/>
              <a:t>Call identifier: </a:t>
            </a:r>
            <a:r>
              <a:rPr lang="en-US" dirty="0"/>
              <a:t>ART-01-2018</a:t>
            </a:r>
          </a:p>
          <a:p>
            <a:r>
              <a:rPr lang="en-US" b="1" dirty="0"/>
              <a:t>Type: </a:t>
            </a:r>
            <a:r>
              <a:rPr lang="en-US" dirty="0"/>
              <a:t>Research and Innovation Action (RIA)</a:t>
            </a:r>
          </a:p>
          <a:p>
            <a:r>
              <a:rPr lang="en-US" b="1" dirty="0"/>
              <a:t>Duration: </a:t>
            </a:r>
            <a:r>
              <a:rPr lang="en-US" dirty="0"/>
              <a:t>01.2019 – 12.2021 (36 months)</a:t>
            </a:r>
          </a:p>
          <a:p>
            <a:r>
              <a:rPr lang="en-US" b="1" dirty="0"/>
              <a:t>Budget: </a:t>
            </a:r>
            <a:r>
              <a:rPr lang="en-US" dirty="0"/>
              <a:t>6M€</a:t>
            </a:r>
          </a:p>
          <a:p>
            <a:r>
              <a:rPr lang="en-US" b="1" dirty="0"/>
              <a:t>Consortium: </a:t>
            </a:r>
            <a:r>
              <a:rPr lang="en-US" dirty="0"/>
              <a:t>17 partners</a:t>
            </a:r>
          </a:p>
          <a:p>
            <a:r>
              <a:rPr lang="en-US" b="1" dirty="0"/>
              <a:t>Coordinator: </a:t>
            </a:r>
            <a:r>
              <a:rPr lang="en-US" dirty="0" err="1"/>
              <a:t>Applus</a:t>
            </a:r>
            <a:r>
              <a:rPr lang="en-US" dirty="0"/>
              <a:t> IDIADA, Mr. Álvaro Arrue, Project Manager</a:t>
            </a:r>
          </a:p>
          <a:p>
            <a:r>
              <a:rPr lang="en-US" b="1" dirty="0"/>
              <a:t>Dissemination Manager: </a:t>
            </a:r>
            <a:r>
              <a:rPr lang="en-US" dirty="0"/>
              <a:t>ICCS, Dr. Angelos Amditis, Research Director</a:t>
            </a:r>
          </a:p>
          <a:p>
            <a:r>
              <a:rPr lang="en-US" b="1" dirty="0"/>
              <a:t>Website: </a:t>
            </a:r>
            <a:r>
              <a:rPr lang="en-US" dirty="0">
                <a:hlinkClick r:id="rId3"/>
              </a:rPr>
              <a:t>www.headstart-project.eu</a:t>
            </a:r>
            <a:endParaRPr lang="en-US" b="1" dirty="0"/>
          </a:p>
          <a:p>
            <a:r>
              <a:rPr lang="en-US" b="1" dirty="0"/>
              <a:t>Social media: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D8E50-C773-4B66-9306-2C3E0C39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8A67-327C-4743-A3BE-6BD6BDD7A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4</a:t>
            </a:fld>
            <a:endParaRPr lang="el-GR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2D6730-58F2-4B11-9556-1CA9C9E96AB7}"/>
              </a:ext>
            </a:extLst>
          </p:cNvPr>
          <p:cNvGrpSpPr/>
          <p:nvPr/>
        </p:nvGrpSpPr>
        <p:grpSpPr>
          <a:xfrm>
            <a:off x="2823018" y="5200790"/>
            <a:ext cx="2103442" cy="338554"/>
            <a:chOff x="1156003" y="3465907"/>
            <a:chExt cx="2103442" cy="3385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6003" y="3524773"/>
              <a:ext cx="357222" cy="2679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56836" y="3465907"/>
              <a:ext cx="18026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/>
                <a:t>/ </a:t>
              </a:r>
              <a:r>
                <a:rPr lang="en-US" sz="1600" dirty="0"/>
                <a:t>HEADSTART_EU</a:t>
              </a:r>
              <a:endParaRPr lang="en-US" sz="1600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430" y="5603828"/>
            <a:ext cx="266397" cy="199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428" y="5902978"/>
            <a:ext cx="278399" cy="20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34827" y="5546902"/>
            <a:ext cx="2095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/ </a:t>
            </a:r>
            <a:r>
              <a:rPr lang="en-US" sz="1400" dirty="0"/>
              <a:t>HEADSTART-PROJECT</a:t>
            </a:r>
            <a:endParaRPr lang="el-G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123851" y="5859053"/>
            <a:ext cx="2495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/ </a:t>
            </a:r>
            <a:r>
              <a:rPr lang="en-US" sz="1400" dirty="0"/>
              <a:t>HEADSTART project (Group)</a:t>
            </a:r>
          </a:p>
          <a:p>
            <a:endParaRPr lang="el-G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240" y="6200474"/>
            <a:ext cx="199799" cy="199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34827" y="6131096"/>
            <a:ext cx="198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/ </a:t>
            </a:r>
            <a:r>
              <a:rPr lang="en-US" sz="1400" dirty="0"/>
              <a:t>@</a:t>
            </a:r>
            <a:r>
              <a:rPr lang="en-US" sz="1400" dirty="0" err="1"/>
              <a:t>HeadstartEUproject</a:t>
            </a:r>
            <a:endParaRPr lang="el-GR" sz="1400" dirty="0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09C13652-C5F8-452D-A56D-D5444F45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6227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B9265-AC0D-465C-BD63-6797CC6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0BBAD-2605-42BA-A5CC-4BB52A94E1D5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69919" y="683664"/>
            <a:ext cx="11582651" cy="90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Bold"/>
                <a:ea typeface="+mj-ea"/>
                <a:cs typeface="+mj-cs"/>
              </a:rPr>
              <a:t>Workshop on new approaches for ´Scenarios selection´ and ´Consumer Testing´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55A6"/>
              </a:solidFill>
              <a:effectLst/>
              <a:uLnTx/>
              <a:uFillTx/>
              <a:latin typeface="DINPro-Bold"/>
              <a:ea typeface="+mj-ea"/>
              <a:cs typeface="+mj-cs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FD452C-A1C7-4948-BC71-061252D3CAF2}"/>
              </a:ext>
            </a:extLst>
          </p:cNvPr>
          <p:cNvSpPr txBox="1">
            <a:spLocks/>
          </p:cNvSpPr>
          <p:nvPr/>
        </p:nvSpPr>
        <p:spPr>
          <a:xfrm>
            <a:off x="5500439" y="2060824"/>
            <a:ext cx="5853361" cy="39811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2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55A6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  <a:p>
            <a:pPr marL="457200" marR="0" lvl="2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55A0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Summary of results</a:t>
            </a:r>
          </a:p>
          <a:p>
            <a:pPr marL="457200" marR="0" lvl="2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755A6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Overview of initiatives worldwide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Euro NCAP, JARI,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etc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…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Use case prioritization by stakeholders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55A6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Prioritization of test instances by type of testing needs (development, consumer testing, type approval)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55A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t>Discussion on type approval (sub) procedures</a:t>
            </a: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50000" r="64545" b="35175"/>
          <a:stretch/>
        </p:blipFill>
        <p:spPr bwMode="auto">
          <a:xfrm>
            <a:off x="10552706" y="1152738"/>
            <a:ext cx="1169375" cy="9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776377" y="2191570"/>
            <a:ext cx="4594409" cy="3043039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1952B95F-9B94-4B9C-BC58-8FBB7046D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/>
          <a:stretch/>
        </p:blipFill>
        <p:spPr bwMode="auto">
          <a:xfrm>
            <a:off x="914400" y="2311652"/>
            <a:ext cx="4354382" cy="28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11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B9265-AC0D-465C-BD63-6797CC6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0BBAD-2605-42BA-A5CC-4BB52A94E1D5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69919" y="683664"/>
            <a:ext cx="11582651" cy="90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755A6"/>
                </a:solidFill>
                <a:effectLst/>
                <a:uLnTx/>
                <a:uFillTx/>
                <a:latin typeface="DINPro-Bold"/>
                <a:ea typeface="+mj-ea"/>
                <a:cs typeface="+mj-cs"/>
              </a:rPr>
              <a:t>Workshop on new approaches for ´Scenarios selection´ and ´Consumer Testing´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55A6"/>
              </a:solidFill>
              <a:effectLst/>
              <a:uLnTx/>
              <a:uFillTx/>
              <a:latin typeface="DINPro-Bold"/>
              <a:ea typeface="+mj-ea"/>
              <a:cs typeface="+mj-cs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50000" r="64545" b="35175"/>
          <a:stretch/>
        </p:blipFill>
        <p:spPr bwMode="auto">
          <a:xfrm>
            <a:off x="10713812" y="1170074"/>
            <a:ext cx="1169375" cy="9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2B2F2C-829E-412F-B87E-CAE7C5CCF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213" y="2069530"/>
            <a:ext cx="6139868" cy="3253783"/>
          </a:xfrm>
          <a:prstGeom prst="rect">
            <a:avLst/>
          </a:prstGeom>
        </p:spPr>
      </p:pic>
      <p:sp>
        <p:nvSpPr>
          <p:cNvPr id="10" name="17 Rectángulo">
            <a:extLst>
              <a:ext uri="{FF2B5EF4-FFF2-40B4-BE49-F238E27FC236}">
                <a16:creationId xmlns:a16="http://schemas.microsoft.com/office/drawing/2014/main" id="{97C4DD37-5593-427F-B0F8-4DAEE7312B7A}"/>
              </a:ext>
            </a:extLst>
          </p:cNvPr>
          <p:cNvSpPr/>
          <p:nvPr/>
        </p:nvSpPr>
        <p:spPr>
          <a:xfrm>
            <a:off x="776377" y="2191570"/>
            <a:ext cx="4594409" cy="3043039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pic>
        <p:nvPicPr>
          <p:cNvPr id="13" name="Picture 2" descr="Imagen">
            <a:extLst>
              <a:ext uri="{FF2B5EF4-FFF2-40B4-BE49-F238E27FC236}">
                <a16:creationId xmlns:a16="http://schemas.microsoft.com/office/drawing/2014/main" id="{38BF3EFB-0E43-4689-967F-7F8CB1A58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/>
          <a:stretch/>
        </p:blipFill>
        <p:spPr bwMode="auto">
          <a:xfrm>
            <a:off x="914400" y="2311652"/>
            <a:ext cx="4354382" cy="28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948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9F20B3-DDF5-45E4-853D-A55C69CAF8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0338" y="4620126"/>
            <a:ext cx="3665620" cy="1277437"/>
          </a:xfrm>
        </p:spPr>
        <p:txBody>
          <a:bodyPr/>
          <a:lstStyle/>
          <a:p>
            <a:r>
              <a:rPr lang="en-US" b="1" dirty="0"/>
              <a:t>Jean-Baptiste Coget</a:t>
            </a:r>
          </a:p>
          <a:p>
            <a:r>
              <a:rPr lang="en-US" dirty="0"/>
              <a:t>RAMS Engineer at VEDECOM</a:t>
            </a:r>
          </a:p>
          <a:p>
            <a:r>
              <a:rPr lang="en-US" dirty="0">
                <a:hlinkClick r:id="rId2"/>
              </a:rPr>
              <a:t>jean-baptiste.coget@ext.Vedecom.fr</a:t>
            </a:r>
            <a:endParaRPr lang="en-US" dirty="0"/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59C65BB1-C022-4E54-90FE-D5D4A6D87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r="341"/>
          <a:stretch/>
        </p:blipFill>
        <p:spPr>
          <a:xfrm>
            <a:off x="9053369" y="4498859"/>
            <a:ext cx="2248293" cy="11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45FB51-044F-44D3-9136-602185FC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HEADSTART Partners</a:t>
            </a:r>
            <a:endParaRPr lang="el-G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BD925-5D6D-4A8A-BC72-D0B711B3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ACFD1-9453-43A8-BDB3-0F37760D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5</a:t>
            </a:fld>
            <a:endParaRPr lang="el-G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5AFD34-DAB7-4AA3-8359-DC47023997B0}"/>
              </a:ext>
            </a:extLst>
          </p:cNvPr>
          <p:cNvGrpSpPr/>
          <p:nvPr/>
        </p:nvGrpSpPr>
        <p:grpSpPr>
          <a:xfrm>
            <a:off x="317519" y="2305365"/>
            <a:ext cx="11718082" cy="2836486"/>
            <a:chOff x="354620" y="2699546"/>
            <a:chExt cx="11718082" cy="28364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C161FB-9CF1-4D69-A512-500F94528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0" y="2762398"/>
              <a:ext cx="998328" cy="5483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F8CE2D-A276-491A-9A55-B1BCB7E2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078" y="2699546"/>
              <a:ext cx="1130858" cy="6112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0E1B39-D4A5-420C-96E1-8A48419F1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45" y="2801696"/>
              <a:ext cx="1030646" cy="4583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0B00B4-618C-4489-A427-60C51441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461" y="2841495"/>
              <a:ext cx="1142857" cy="5714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19EB1B-DF1B-48E3-9D2A-6C2B2613B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51" y="4022140"/>
              <a:ext cx="1500305" cy="2522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3C8638-DE3A-46F0-A808-AF811215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654" y="5180533"/>
              <a:ext cx="1380473" cy="2907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CC3AB6-19F7-4744-B084-D1C58CCB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904" y="4000520"/>
              <a:ext cx="1360192" cy="4583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8FA3AA-B572-44EB-A3F1-19829ED46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138" y="3909613"/>
              <a:ext cx="1514158" cy="4232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389EB9-B960-441B-9870-E106578EA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137" y="3770296"/>
              <a:ext cx="1511811" cy="7559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6D29F6-D0F1-43F2-AB6B-6B6C7AF1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004" y="5226454"/>
              <a:ext cx="1361698" cy="2416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1756A35-DE46-4289-82E0-BAAA08EC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20" y="4985723"/>
              <a:ext cx="1157424" cy="55030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E40AAE-110E-42DC-B6DA-066EFC93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970" y="4739833"/>
              <a:ext cx="1522074" cy="7714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46EEC9-B5EC-49CF-AA86-AFA5CBB3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921" y="5114459"/>
              <a:ext cx="1693000" cy="3967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FBDAD7-3B61-46AC-AAAD-BBA82F5B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94" y="5159729"/>
              <a:ext cx="1827320" cy="3348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49ADB5-672A-489D-93F6-173BEEDB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6738" y="2754824"/>
              <a:ext cx="750229" cy="7447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0FA0744-D39A-4157-9FE1-28B274D3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813" y="2801696"/>
              <a:ext cx="1943060" cy="611228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50929C9-21CB-497F-ABB3-8C666DE956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19" y="3663838"/>
            <a:ext cx="1584570" cy="341578"/>
          </a:xfrm>
          <a:prstGeom prst="rect">
            <a:avLst/>
          </a:prstGeom>
        </p:spPr>
      </p:pic>
      <p:sp>
        <p:nvSpPr>
          <p:cNvPr id="27" name="Espace réservé du pied de page 3">
            <a:extLst>
              <a:ext uri="{FF2B5EF4-FFF2-40B4-BE49-F238E27FC236}">
                <a16:creationId xmlns:a16="http://schemas.microsoft.com/office/drawing/2014/main" id="{33F004FB-CE22-403C-AF96-A8858174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81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B9265-AC0D-465C-BD63-6797CC6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0BBAD-2605-42BA-A5CC-4BB52A94E1D5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9F736-3ECE-4503-B75B-0DCDC4E4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Project’s Objectives</a:t>
            </a:r>
            <a:endParaRPr lang="el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D452C-A1C7-4948-BC71-061252D3C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88" y="1672046"/>
            <a:ext cx="10515600" cy="4527672"/>
          </a:xfrm>
        </p:spPr>
        <p:txBody>
          <a:bodyPr/>
          <a:lstStyle/>
          <a:p>
            <a:r>
              <a:rPr lang="en-GB" dirty="0"/>
              <a:t>HEADSTART will define testing and validation procedures of CAD functions including:</a:t>
            </a:r>
          </a:p>
          <a:p>
            <a:pPr lvl="1"/>
            <a:r>
              <a:rPr lang="en-GB" dirty="0"/>
              <a:t>its key enabling technologies (i.e. V2X communication, cyber-security, positioning) </a:t>
            </a:r>
          </a:p>
          <a:p>
            <a:pPr lvl="1"/>
            <a:r>
              <a:rPr lang="en-GB" dirty="0"/>
              <a:t>by cross-linking of all test instances such as simulation, proving ground and real world field tests </a:t>
            </a:r>
          </a:p>
          <a:p>
            <a:pPr lvl="1"/>
            <a:r>
              <a:rPr lang="en-GB" dirty="0"/>
              <a:t>to validate safety and security performance according to the needs of key user groups (technology developers, consumer testing and type approval)</a:t>
            </a:r>
          </a:p>
          <a:p>
            <a:pPr lvl="2"/>
            <a:endParaRPr lang="en-US" dirty="0"/>
          </a:p>
          <a:p>
            <a:endParaRPr lang="el-GR" sz="2000" dirty="0"/>
          </a:p>
        </p:txBody>
      </p:sp>
      <p:pic>
        <p:nvPicPr>
          <p:cNvPr id="8" name="7 Image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488" y="3429000"/>
            <a:ext cx="10374437" cy="259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1DD84-23CC-4B84-9E3B-D8B35D79B798}" type="datetime1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1755A6">
                    <a:tint val="75000"/>
                  </a:srgbClr>
                </a:solidFill>
                <a:effectLst/>
                <a:uLnTx/>
                <a:uFillTx/>
                <a:latin typeface="DINPro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11/3/2020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1755A6">
                  <a:tint val="75000"/>
                </a:srgbClr>
              </a:solidFill>
              <a:effectLst/>
              <a:uLnTx/>
              <a:uFillTx/>
              <a:latin typeface="DINPro-Regular"/>
              <a:ea typeface="+mn-ea"/>
              <a:cs typeface="+mn-cs"/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D28F3F2C-4297-447B-8421-2688301E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467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7</a:t>
            </a:fld>
            <a:endParaRPr lang="el-GR" dirty="0"/>
          </a:p>
        </p:txBody>
      </p:sp>
      <p:pic>
        <p:nvPicPr>
          <p:cNvPr id="9" name="7 Imagen">
            <a:extLst>
              <a:ext uri="{FF2B5EF4-FFF2-40B4-BE49-F238E27FC236}">
                <a16:creationId xmlns:a16="http://schemas.microsoft.com/office/drawing/2014/main" id="{0A93F5BB-7AC7-424A-BCCA-87EDEF9FCC5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06" y="2448885"/>
            <a:ext cx="11567044" cy="27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D213D304-E60F-4C8D-9900-26D27C26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7" y="786213"/>
            <a:ext cx="10929257" cy="904475"/>
          </a:xfrm>
        </p:spPr>
        <p:txBody>
          <a:bodyPr/>
          <a:lstStyle/>
          <a:p>
            <a:r>
              <a:rPr lang="en-GB" sz="4000" dirty="0"/>
              <a:t>Use cases and requirements (Work Package 1)</a:t>
            </a:r>
            <a:endParaRPr lang="el-GR" sz="4000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1A51898C-CA40-4CA0-BEE5-5D60F352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E0C0B-1EAC-479B-BA8F-571856F4CAB4}"/>
              </a:ext>
            </a:extLst>
          </p:cNvPr>
          <p:cNvSpPr/>
          <p:nvPr/>
        </p:nvSpPr>
        <p:spPr>
          <a:xfrm>
            <a:off x="957410" y="1847297"/>
            <a:ext cx="276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January to September 2019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8E28ED5-C378-459E-9BA8-923E18E69839}"/>
              </a:ext>
            </a:extLst>
          </p:cNvPr>
          <p:cNvSpPr/>
          <p:nvPr/>
        </p:nvSpPr>
        <p:spPr>
          <a:xfrm>
            <a:off x="317519" y="2337293"/>
            <a:ext cx="4357998" cy="2954237"/>
          </a:xfrm>
          <a:prstGeom prst="roundRect">
            <a:avLst>
              <a:gd name="adj" fmla="val 18809"/>
            </a:avLst>
          </a:prstGeom>
          <a:solidFill>
            <a:srgbClr val="BA55A0">
              <a:alpha val="1961"/>
            </a:srgbClr>
          </a:solidFill>
          <a:ln w="2857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74211-0BEA-4D03-BCD6-AA75D4CA5BA9}"/>
              </a:ext>
            </a:extLst>
          </p:cNvPr>
          <p:cNvSpPr/>
          <p:nvPr/>
        </p:nvSpPr>
        <p:spPr>
          <a:xfrm>
            <a:off x="586709" y="5369471"/>
            <a:ext cx="345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“State of innovation, stakeholder needs, requirements for Key Enabling Technologies and use case selection”</a:t>
            </a:r>
          </a:p>
        </p:txBody>
      </p:sp>
    </p:spTree>
    <p:extLst>
      <p:ext uri="{BB962C8B-B14F-4D97-AF65-F5344CB8AC3E}">
        <p14:creationId xmlns:p14="http://schemas.microsoft.com/office/powerpoint/2010/main" val="27641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7" y="786213"/>
            <a:ext cx="10929257" cy="904475"/>
          </a:xfrm>
        </p:spPr>
        <p:txBody>
          <a:bodyPr/>
          <a:lstStyle/>
          <a:p>
            <a:r>
              <a:rPr lang="en-GB" sz="4000" dirty="0"/>
              <a:t>Use cases and requirements (Work Package 1)</a:t>
            </a:r>
            <a:endParaRPr lang="el-G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marL="0" indent="0" fontAlgn="t">
              <a:buNone/>
            </a:pPr>
            <a:r>
              <a:rPr lang="en-US" sz="2400" b="1" dirty="0"/>
              <a:t>Objective : </a:t>
            </a:r>
            <a:r>
              <a:rPr lang="en-US" sz="2400" dirty="0"/>
              <a:t>Develop a comprehensive technical analysis and gap analysis on testing and validation methodologies based on ongoing initiatives worldwide and future pilot tests across Europe.</a:t>
            </a:r>
          </a:p>
          <a:p>
            <a:pPr fontAlgn="t"/>
            <a:endParaRPr lang="fr-FR" sz="2400" dirty="0"/>
          </a:p>
          <a:p>
            <a:pPr marL="914400" lvl="1" indent="-457200" fontAlgn="base">
              <a:buFont typeface="+mj-lt"/>
              <a:buAutoNum type="arabicParenR"/>
            </a:pPr>
            <a:r>
              <a:rPr lang="en-US" sz="2000" dirty="0"/>
              <a:t>Analyse the existing state of the art on validation and testing methodology for CAD</a:t>
            </a:r>
          </a:p>
          <a:p>
            <a:pPr marL="914400" lvl="1" indent="-457200" fontAlgn="base">
              <a:buFont typeface="+mj-lt"/>
              <a:buAutoNum type="arabicParenR"/>
            </a:pPr>
            <a:r>
              <a:rPr lang="en-US" sz="2000" dirty="0"/>
              <a:t>Identify the needs of stakeholders and target groups and prioritise the use cases arising.</a:t>
            </a:r>
            <a:endParaRPr lang="fr-FR" sz="2000" dirty="0"/>
          </a:p>
          <a:p>
            <a:pPr marL="914400" lvl="1" indent="-457200" fontAlgn="base">
              <a:buFont typeface="+mj-lt"/>
              <a:buAutoNum type="arabicParenR"/>
            </a:pPr>
            <a:r>
              <a:rPr lang="en-US" sz="2000" dirty="0"/>
              <a:t>Identify the functional and technical requirements for KETs (Cyber-security, Positioning, Connectivity).</a:t>
            </a:r>
          </a:p>
          <a:p>
            <a:pPr marL="914400" lvl="1" indent="-457200" fontAlgn="base">
              <a:buFont typeface="+mj-lt"/>
              <a:buAutoNum type="arabicParenR"/>
            </a:pPr>
            <a:r>
              <a:rPr lang="en-US" sz="2000" dirty="0"/>
              <a:t>Select the most relevant use cases and identify their functional requirements.</a:t>
            </a:r>
            <a:endParaRPr lang="el-GR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0BBAD-2605-42BA-A5CC-4BB52A94E1D5}" type="slidenum">
              <a:rPr lang="el-GR" smtClean="0"/>
              <a:t>8</a:t>
            </a:fld>
            <a:endParaRPr lang="el-GR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13848271-F330-4782-A232-057DFD0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07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A494B-475C-4567-956F-BC4E10C9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72285"/>
          </a:xfrm>
        </p:spPr>
        <p:txBody>
          <a:bodyPr/>
          <a:lstStyle/>
          <a:p>
            <a:r>
              <a:rPr lang="en-US" dirty="0"/>
              <a:t>I- State of innovation and gap analysis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E131EE-1CB5-420A-991F-1AB1148A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608"/>
            <a:ext cx="10515600" cy="1571561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en-GB" sz="1800" dirty="0"/>
              <a:t>Topic led by IKA: </a:t>
            </a:r>
          </a:p>
          <a:p>
            <a:pPr lvl="0">
              <a:spcAft>
                <a:spcPts val="600"/>
              </a:spcAft>
            </a:pPr>
            <a:r>
              <a:rPr lang="en-US" sz="1800" b="1" dirty="0"/>
              <a:t>Objective: </a:t>
            </a:r>
            <a:r>
              <a:rPr lang="en-US" sz="1800" dirty="0"/>
              <a:t>Provide a detailed analysis of the existing state of the art on validation and testing methodology for CAD and identify the main gaps based on the available results.</a:t>
            </a:r>
          </a:p>
          <a:p>
            <a:pPr lvl="0">
              <a:spcAft>
                <a:spcPts val="600"/>
              </a:spcAft>
            </a:pPr>
            <a:r>
              <a:rPr lang="en-US" sz="1800" dirty="0"/>
              <a:t>7 aspects of the state of innovation.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6A0FB-1179-4566-B5F6-7066D4BD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519" y="6356349"/>
            <a:ext cx="1023601" cy="365125"/>
          </a:xfrm>
        </p:spPr>
        <p:txBody>
          <a:bodyPr/>
          <a:lstStyle/>
          <a:p>
            <a:fld id="{8C21DD84-23CC-4B84-9E3B-D8B35D79B798}" type="datetime1">
              <a:rPr lang="el-GR" smtClean="0"/>
              <a:t>11/3/2020</a:t>
            </a:fld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D18EF-A8BF-4219-8A89-C204D19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60BBAD-2605-42BA-A5CC-4BB52A94E1D5}" type="slidenum">
              <a:rPr lang="el-GR" smtClean="0"/>
              <a:t>9</a:t>
            </a:fld>
            <a:endParaRPr lang="el-GR" dirty="0"/>
          </a:p>
        </p:txBody>
      </p:sp>
      <p:pic>
        <p:nvPicPr>
          <p:cNvPr id="1026" name="Picture 2" descr="Image result for IKA automotive">
            <a:extLst>
              <a:ext uri="{FF2B5EF4-FFF2-40B4-BE49-F238E27FC236}">
                <a16:creationId xmlns:a16="http://schemas.microsoft.com/office/drawing/2014/main" id="{71B2C647-13D4-43C2-9864-0791887B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8" y="1416454"/>
            <a:ext cx="2026403" cy="4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35CBAFF-2BC8-4879-BB5D-2C7957A5F55B}"/>
              </a:ext>
            </a:extLst>
          </p:cNvPr>
          <p:cNvGrpSpPr/>
          <p:nvPr/>
        </p:nvGrpSpPr>
        <p:grpSpPr>
          <a:xfrm>
            <a:off x="1769472" y="3165312"/>
            <a:ext cx="8193133" cy="3160561"/>
            <a:chOff x="1769472" y="3165312"/>
            <a:chExt cx="8193133" cy="3160561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5FC4FCF-C83D-418C-A499-A79CB6F991D9}"/>
                </a:ext>
              </a:extLst>
            </p:cNvPr>
            <p:cNvSpPr/>
            <p:nvPr/>
          </p:nvSpPr>
          <p:spPr>
            <a:xfrm>
              <a:off x="1769472" y="3165312"/>
              <a:ext cx="8193133" cy="316056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399FED50-B3A0-4277-BBAB-840C4251CFF3}"/>
                </a:ext>
              </a:extLst>
            </p:cNvPr>
            <p:cNvSpPr/>
            <p:nvPr/>
          </p:nvSpPr>
          <p:spPr>
            <a:xfrm>
              <a:off x="2412148" y="5832745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Methodology for Safety assurance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F18DAF2D-14F1-488E-AAD3-CC97350E4935}"/>
                </a:ext>
              </a:extLst>
            </p:cNvPr>
            <p:cNvSpPr/>
            <p:nvPr/>
          </p:nvSpPr>
          <p:spPr>
            <a:xfrm>
              <a:off x="2412148" y="5437268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Legislations and boundary conditions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CF18A94F-EF47-4426-886E-9E8FBC1B8771}"/>
                </a:ext>
              </a:extLst>
            </p:cNvPr>
            <p:cNvSpPr/>
            <p:nvPr/>
          </p:nvSpPr>
          <p:spPr>
            <a:xfrm>
              <a:off x="2412148" y="5041791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Tools for safety assurance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2E63C912-FC9F-45BE-AEA9-3D510A50C667}"/>
                </a:ext>
              </a:extLst>
            </p:cNvPr>
            <p:cNvSpPr/>
            <p:nvPr/>
          </p:nvSpPr>
          <p:spPr>
            <a:xfrm>
              <a:off x="2412148" y="4639773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Initiatives</a:t>
              </a: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5AE5B8C2-D689-4CFE-BA3A-28EB64FD2F30}"/>
                </a:ext>
              </a:extLst>
            </p:cNvPr>
            <p:cNvSpPr/>
            <p:nvPr/>
          </p:nvSpPr>
          <p:spPr>
            <a:xfrm>
              <a:off x="2412148" y="4241164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Research projects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C4355275-A52A-419F-8C2F-2C65FBB2A5C6}"/>
                </a:ext>
              </a:extLst>
            </p:cNvPr>
            <p:cNvSpPr/>
            <p:nvPr/>
          </p:nvSpPr>
          <p:spPr>
            <a:xfrm>
              <a:off x="2412148" y="3839146"/>
              <a:ext cx="2969179" cy="23767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Scenario concepts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F893A5A3-542D-47AF-A693-597FC7980CAE}"/>
                </a:ext>
              </a:extLst>
            </p:cNvPr>
            <p:cNvSpPr/>
            <p:nvPr/>
          </p:nvSpPr>
          <p:spPr>
            <a:xfrm>
              <a:off x="2412148" y="3436916"/>
              <a:ext cx="2969179" cy="2376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Terminology and taxonomy</a:t>
              </a:r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6FC25C18-F2E4-4CAB-BA80-8661F85D75EE}"/>
                </a:ext>
              </a:extLst>
            </p:cNvPr>
            <p:cNvGrpSpPr/>
            <p:nvPr/>
          </p:nvGrpSpPr>
          <p:grpSpPr>
            <a:xfrm>
              <a:off x="2040481" y="3375886"/>
              <a:ext cx="327414" cy="2778576"/>
              <a:chOff x="1661665" y="3460299"/>
              <a:chExt cx="327414" cy="2711549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FE0AA026-3D05-49E6-9365-C792A54F3DD2}"/>
                  </a:ext>
                </a:extLst>
              </p:cNvPr>
              <p:cNvGrpSpPr/>
              <p:nvPr/>
            </p:nvGrpSpPr>
            <p:grpSpPr>
              <a:xfrm>
                <a:off x="1661665" y="3460299"/>
                <a:ext cx="314511" cy="2158362"/>
                <a:chOff x="948805" y="1245327"/>
                <a:chExt cx="314511" cy="4771799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A1097F3-07CE-4AC8-959D-64685EFFE0D5}"/>
                    </a:ext>
                  </a:extLst>
                </p:cNvPr>
                <p:cNvSpPr/>
                <p:nvPr/>
              </p:nvSpPr>
              <p:spPr>
                <a:xfrm>
                  <a:off x="948806" y="1245327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67F217B5-88D2-421A-895D-A8C3243E3068}"/>
                    </a:ext>
                  </a:extLst>
                </p:cNvPr>
                <p:cNvSpPr/>
                <p:nvPr/>
              </p:nvSpPr>
              <p:spPr>
                <a:xfrm>
                  <a:off x="948806" y="2090654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143BF78-FF4B-4265-B83F-2594D1931DB0}"/>
                    </a:ext>
                  </a:extLst>
                </p:cNvPr>
                <p:cNvSpPr/>
                <p:nvPr/>
              </p:nvSpPr>
              <p:spPr>
                <a:xfrm>
                  <a:off x="948805" y="2943414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A3020D2-8784-4181-B291-AE78E5C71E8B}"/>
                    </a:ext>
                  </a:extLst>
                </p:cNvPr>
                <p:cNvSpPr/>
                <p:nvPr/>
              </p:nvSpPr>
              <p:spPr>
                <a:xfrm>
                  <a:off x="948806" y="3799412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3CF94B9-D26D-45C6-B3D3-65DB1839C642}"/>
                    </a:ext>
                  </a:extLst>
                </p:cNvPr>
                <p:cNvSpPr/>
                <p:nvPr/>
              </p:nvSpPr>
              <p:spPr>
                <a:xfrm>
                  <a:off x="948806" y="4657490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5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9FCC83C-4B68-4CDE-9D3C-F412B542C8CC}"/>
                    </a:ext>
                  </a:extLst>
                </p:cNvPr>
                <p:cNvSpPr/>
                <p:nvPr/>
              </p:nvSpPr>
              <p:spPr>
                <a:xfrm>
                  <a:off x="948806" y="5558463"/>
                  <a:ext cx="314510" cy="45866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fr-FR" sz="2000" b="0" cap="none" spc="0" dirty="0">
                      <a:ln w="0">
                        <a:noFill/>
                      </a:ln>
                      <a:solidFill>
                        <a:schemeClr val="tx1"/>
                      </a:solidFill>
                    </a:rPr>
                    <a:t>6</a:t>
                  </a: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A28F45B-CFE0-4637-9CF4-42B6EEAC2A53}"/>
                  </a:ext>
                </a:extLst>
              </p:cNvPr>
              <p:cNvSpPr/>
              <p:nvPr/>
            </p:nvSpPr>
            <p:spPr>
              <a:xfrm>
                <a:off x="1674569" y="5771738"/>
                <a:ext cx="31451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fr-FR" sz="2000" dirty="0">
                    <a:ln w="0">
                      <a:noFill/>
                    </a:ln>
                  </a:rPr>
                  <a:t>7</a:t>
                </a:r>
                <a:endParaRPr lang="fr-FR" sz="2000" b="0" cap="none" spc="0" dirty="0">
                  <a:ln w="0">
                    <a:noFill/>
                  </a:ln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8AD0B670-467C-405F-B7E3-2547546DB931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5381327" y="3957983"/>
              <a:ext cx="1486401" cy="64866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6A9C1A8B-BCAD-4891-A0A0-2826D6B515C6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5381327" y="4360001"/>
              <a:ext cx="1455373" cy="39860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8014FAF5-FE7C-4393-8098-F76A67007C78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5381327" y="4758610"/>
              <a:ext cx="1455373" cy="118836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3937A7DB-1254-4FE0-B391-C8733C847054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5381327" y="5041791"/>
              <a:ext cx="1455373" cy="11883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74B44365-6D32-42EF-AFF6-713218E823E6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5381327" y="5160628"/>
              <a:ext cx="1455373" cy="39547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55E3DCED-BB4B-4645-9B26-279DBE7CF770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5381327" y="5311500"/>
              <a:ext cx="1486401" cy="640082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028" name="Rectangle : coins arrondis 1027">
              <a:extLst>
                <a:ext uri="{FF2B5EF4-FFF2-40B4-BE49-F238E27FC236}">
                  <a16:creationId xmlns:a16="http://schemas.microsoft.com/office/drawing/2014/main" id="{7E97F22C-C05C-47D2-844A-C3A97EDE7722}"/>
                </a:ext>
              </a:extLst>
            </p:cNvPr>
            <p:cNvSpPr/>
            <p:nvPr/>
          </p:nvSpPr>
          <p:spPr>
            <a:xfrm>
              <a:off x="6880270" y="3925672"/>
              <a:ext cx="2899582" cy="2063484"/>
            </a:xfrm>
            <a:prstGeom prst="roundRect">
              <a:avLst>
                <a:gd name="adj" fmla="val 2660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Safety assurance for Connected and Automated Driving functions</a:t>
              </a:r>
            </a:p>
          </p:txBody>
        </p:sp>
      </p:grpSp>
      <p:sp>
        <p:nvSpPr>
          <p:cNvPr id="35" name="Espace réservé du pied de page 3">
            <a:extLst>
              <a:ext uri="{FF2B5EF4-FFF2-40B4-BE49-F238E27FC236}">
                <a16:creationId xmlns:a16="http://schemas.microsoft.com/office/drawing/2014/main" id="{2BC907E0-886F-486E-BF96-CBA0321B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US" dirty="0"/>
              <a:t>HEADSTART - WP1 Webinar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4266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DSTART">
      <a:dk1>
        <a:srgbClr val="1755A6"/>
      </a:dk1>
      <a:lt1>
        <a:sysClr val="window" lastClr="FFFFFF"/>
      </a:lt1>
      <a:dk2>
        <a:srgbClr val="A09F92"/>
      </a:dk2>
      <a:lt2>
        <a:srgbClr val="0D305F"/>
      </a:lt2>
      <a:accent1>
        <a:srgbClr val="2C85C6"/>
      </a:accent1>
      <a:accent2>
        <a:srgbClr val="1B9ACE"/>
      </a:accent2>
      <a:accent3>
        <a:srgbClr val="C6C6C6"/>
      </a:accent3>
      <a:accent4>
        <a:srgbClr val="AAE0FA"/>
      </a:accent4>
      <a:accent5>
        <a:srgbClr val="BA55A0"/>
      </a:accent5>
      <a:accent6>
        <a:srgbClr val="ECD2E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HEADSTART">
      <a:dk1>
        <a:srgbClr val="1755A6"/>
      </a:dk1>
      <a:lt1>
        <a:sysClr val="window" lastClr="FFFFFF"/>
      </a:lt1>
      <a:dk2>
        <a:srgbClr val="A09F92"/>
      </a:dk2>
      <a:lt2>
        <a:srgbClr val="0D305F"/>
      </a:lt2>
      <a:accent1>
        <a:srgbClr val="2C85C6"/>
      </a:accent1>
      <a:accent2>
        <a:srgbClr val="1B9ACE"/>
      </a:accent2>
      <a:accent3>
        <a:srgbClr val="C6C6C6"/>
      </a:accent3>
      <a:accent4>
        <a:srgbClr val="AAE0FA"/>
      </a:accent4>
      <a:accent5>
        <a:srgbClr val="BA55A0"/>
      </a:accent5>
      <a:accent6>
        <a:srgbClr val="ECD2E7"/>
      </a:accent6>
      <a:hlink>
        <a:srgbClr val="0563C1"/>
      </a:hlink>
      <a:folHlink>
        <a:srgbClr val="954F72"/>
      </a:folHlink>
    </a:clrScheme>
    <a:fontScheme name="HEADSTART">
      <a:majorFont>
        <a:latin typeface="DINPro-Bold"/>
        <a:ea typeface=""/>
        <a:cs typeface=""/>
      </a:majorFont>
      <a:minorFont>
        <a:latin typeface="DINPro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HEADSTART">
      <a:dk1>
        <a:srgbClr val="1755A6"/>
      </a:dk1>
      <a:lt1>
        <a:sysClr val="window" lastClr="FFFFFF"/>
      </a:lt1>
      <a:dk2>
        <a:srgbClr val="A09F92"/>
      </a:dk2>
      <a:lt2>
        <a:srgbClr val="0D305F"/>
      </a:lt2>
      <a:accent1>
        <a:srgbClr val="2C85C6"/>
      </a:accent1>
      <a:accent2>
        <a:srgbClr val="1B9ACE"/>
      </a:accent2>
      <a:accent3>
        <a:srgbClr val="C6C6C6"/>
      </a:accent3>
      <a:accent4>
        <a:srgbClr val="AAE0FA"/>
      </a:accent4>
      <a:accent5>
        <a:srgbClr val="BA55A0"/>
      </a:accent5>
      <a:accent6>
        <a:srgbClr val="ECD2E7"/>
      </a:accent6>
      <a:hlink>
        <a:srgbClr val="0563C1"/>
      </a:hlink>
      <a:folHlink>
        <a:srgbClr val="954F72"/>
      </a:folHlink>
    </a:clrScheme>
    <a:fontScheme name="HEADSTART">
      <a:majorFont>
        <a:latin typeface="DINPro-Bold"/>
        <a:ea typeface=""/>
        <a:cs typeface=""/>
      </a:majorFont>
      <a:minorFont>
        <a:latin typeface="DINPro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3273</Words>
  <Application>Microsoft Office PowerPoint</Application>
  <PresentationFormat>Widescreen</PresentationFormat>
  <Paragraphs>649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Courier New</vt:lpstr>
      <vt:lpstr>DINPro-Bold</vt:lpstr>
      <vt:lpstr>DINPro-Regular</vt:lpstr>
      <vt:lpstr>Wingdings</vt:lpstr>
      <vt:lpstr>Office Theme</vt:lpstr>
      <vt:lpstr>Custom Design</vt:lpstr>
      <vt:lpstr>1_Custom Design</vt:lpstr>
      <vt:lpstr>PowerPoint Presentation</vt:lpstr>
      <vt:lpstr>General information and rules</vt:lpstr>
      <vt:lpstr>Plan of the presentation</vt:lpstr>
      <vt:lpstr>HEADSTART project facts</vt:lpstr>
      <vt:lpstr>HEADSTART Partners</vt:lpstr>
      <vt:lpstr>Project’s Objectives</vt:lpstr>
      <vt:lpstr>Use cases and requirements (Work Package 1)</vt:lpstr>
      <vt:lpstr>Use cases and requirements (Work Package 1)</vt:lpstr>
      <vt:lpstr>I- State of innovation and gap analysis</vt:lpstr>
      <vt:lpstr>1- Terminology and taxonomy</vt:lpstr>
      <vt:lpstr>2- Scenario concepts</vt:lpstr>
      <vt:lpstr>3- Research projects</vt:lpstr>
      <vt:lpstr>4- Initiatives</vt:lpstr>
      <vt:lpstr>4- Initiatives</vt:lpstr>
      <vt:lpstr>5- Tools for safety assurance</vt:lpstr>
      <vt:lpstr>6- Legislations and boundary conditions</vt:lpstr>
      <vt:lpstr>II- Identification of stakeholder needs</vt:lpstr>
      <vt:lpstr>II- Identification of stakeholder needs</vt:lpstr>
      <vt:lpstr>1- Use cases and scenarios </vt:lpstr>
      <vt:lpstr>2-Safety assessment and safety case</vt:lpstr>
      <vt:lpstr>3- Testing</vt:lpstr>
      <vt:lpstr>4- Certification &amp; type approval</vt:lpstr>
      <vt:lpstr>5- Needs on consumer testing</vt:lpstr>
      <vt:lpstr>5- Needs on consumer testing</vt:lpstr>
      <vt:lpstr>6- Needs on testing Key Enabling Technologies</vt:lpstr>
      <vt:lpstr>III- Requirement identification for KETs</vt:lpstr>
      <vt:lpstr>Requirements for Positioning</vt:lpstr>
      <vt:lpstr>Requirements for V2X communication</vt:lpstr>
      <vt:lpstr>Requirements for cyber security</vt:lpstr>
      <vt:lpstr>IV- Functional requirements and use case selection</vt:lpstr>
      <vt:lpstr>Requirements for selecting use cases</vt:lpstr>
      <vt:lpstr>Use case ranking</vt:lpstr>
      <vt:lpstr>PowerPoint Presentation</vt:lpstr>
      <vt:lpstr>Next steps for the project</vt:lpstr>
      <vt:lpstr>Next steps for the project</vt:lpstr>
      <vt:lpstr>Next steps: Report review and update</vt:lpstr>
      <vt:lpstr>Next steps: Report review and update</vt:lpstr>
      <vt:lpstr>Questions</vt:lpstr>
      <vt:lpstr>Cooperate with HEADSTART project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Jean-Baptiste Coget</dc:creator>
  <cp:lastModifiedBy>Nikoletta Karitsioti</cp:lastModifiedBy>
  <cp:revision>7</cp:revision>
  <dcterms:created xsi:type="dcterms:W3CDTF">2020-03-05T23:34:17Z</dcterms:created>
  <dcterms:modified xsi:type="dcterms:W3CDTF">2020-03-11T08:31:33Z</dcterms:modified>
</cp:coreProperties>
</file>